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261" r:id="rId3"/>
    <p:sldId id="262" r:id="rId4"/>
    <p:sldId id="264" r:id="rId5"/>
    <p:sldId id="265" r:id="rId6"/>
    <p:sldId id="266" r:id="rId7"/>
    <p:sldId id="267" r:id="rId8"/>
    <p:sldId id="268" r:id="rId9"/>
    <p:sldId id="269" r:id="rId10"/>
    <p:sldId id="270" r:id="rId11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552" y="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6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61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641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081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820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81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95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610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10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679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772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365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uchi.ru/" TargetMode="External"/><Relationship Id="rId7" Type="http://schemas.openxmlformats.org/officeDocument/2006/relationships/hyperlink" Target="https://resh.edu.ru/" TargetMode="External"/><Relationship Id="rId2" Type="http://schemas.openxmlformats.org/officeDocument/2006/relationships/hyperlink" Target="https://education.yandex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du.skyeng.ru/" TargetMode="External"/><Relationship Id="rId5" Type="http://schemas.openxmlformats.org/officeDocument/2006/relationships/hyperlink" Target="https://foxford.ru/" TargetMode="External"/><Relationship Id="rId4" Type="http://schemas.openxmlformats.org/officeDocument/2006/relationships/hyperlink" Target="https://www.yaklass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badanovag.blogspot.com/2020/03/google.html?fbclid=IwAR0ysa3JkpscjNrj0CyYTJvDurZLBbsQ3G7QGASw-GBIsh3ayFAOsCNkFbI" TargetMode="External"/><Relationship Id="rId7" Type="http://schemas.openxmlformats.org/officeDocument/2006/relationships/hyperlink" Target="https://newtonew.com/tech/classdojo-samyj-druzheljubnyj-v-mire-klassnyj-zhurnal" TargetMode="External"/><Relationship Id="rId2" Type="http://schemas.openxmlformats.org/officeDocument/2006/relationships/hyperlink" Target="https://classroom.googl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lassdojo.com/ru-ru/" TargetMode="External"/><Relationship Id="rId5" Type="http://schemas.openxmlformats.org/officeDocument/2006/relationships/hyperlink" Target="https://drive.google.com/file/d/1lSQXopvmGXNnCgTQ3aK0U_YyZVFFyj3u/view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s://coreapp.ai/" TargetMode="External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obsproject.com/ru/download" TargetMode="External"/><Relationship Id="rId13" Type="http://schemas.openxmlformats.org/officeDocument/2006/relationships/hyperlink" Target="https://www.facebook.com/antiteacher/posts/2571521223059637?__xts__%5b0%5d=68.ARBCGfRsxzn0G2LMh-2FwVOY22z9kgNoHth8VuY-zy0hT0V8UMOTXjCs5u9RcdFFcqXKNoSC3XYu5ThIp-gATew2loUSiXbs4JuLouTp7Encwp7sUfoPZ4OhS-UsMCgQICfPOUlCR6q5DpR3FLjErV9E7Obwjxsj1I68SWrQZD7x1" TargetMode="External"/><Relationship Id="rId18" Type="http://schemas.openxmlformats.org/officeDocument/2006/relationships/image" Target="../media/image11.png"/><Relationship Id="rId3" Type="http://schemas.openxmlformats.org/officeDocument/2006/relationships/hyperlink" Target="https://www.youtube.com/watch?v=cZB6WgY5nC8" TargetMode="External"/><Relationship Id="rId7" Type="http://schemas.openxmlformats.org/officeDocument/2006/relationships/hyperlink" Target="https://www.youtube.com/" TargetMode="External"/><Relationship Id="rId12" Type="http://schemas.openxmlformats.org/officeDocument/2006/relationships/hyperlink" Target="https://discordapp.com/" TargetMode="External"/><Relationship Id="rId17" Type="http://schemas.openxmlformats.org/officeDocument/2006/relationships/image" Target="../media/image10.png"/><Relationship Id="rId2" Type="http://schemas.openxmlformats.org/officeDocument/2006/relationships/hyperlink" Target="https://zoom.us/" TargetMode="External"/><Relationship Id="rId16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upport.skype.com/ru/faq/fa10613/kak-sdelat-zvonok-v-skaype" TargetMode="External"/><Relationship Id="rId11" Type="http://schemas.openxmlformats.org/officeDocument/2006/relationships/hyperlink" Target="https://postium.ru/pryamoj-efir-v-instagrame-kak-zapustit-i-kak-smotret/" TargetMode="External"/><Relationship Id="rId5" Type="http://schemas.openxmlformats.org/officeDocument/2006/relationships/hyperlink" Target="http://skype.com/" TargetMode="External"/><Relationship Id="rId15" Type="http://schemas.openxmlformats.org/officeDocument/2006/relationships/image" Target="../media/image8.jpg"/><Relationship Id="rId10" Type="http://schemas.openxmlformats.org/officeDocument/2006/relationships/hyperlink" Target="https://www.instagram.com/?hl=ru" TargetMode="External"/><Relationship Id="rId4" Type="http://schemas.openxmlformats.org/officeDocument/2006/relationships/hyperlink" Target="http://blendedlearning.pro/quarantine/zoom-2/?fbclid=IwAR2H38ALdZN60gFVAniSRT_lQQmcPlIOrDh0dHdWtUm5_Qhw2MS0qgvJ7SU" TargetMode="External"/><Relationship Id="rId9" Type="http://schemas.openxmlformats.org/officeDocument/2006/relationships/hyperlink" Target="http://osipov-digital.ru/blog/youtube/nastrojka-obs-dlya-strima-youtube-poshagovaya-instruktsiya-kak-zapustit-pervyj-strim.html" TargetMode="External"/><Relationship Id="rId1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vk.com/wall-157199662_6320" TargetMode="External"/><Relationship Id="rId13" Type="http://schemas.openxmlformats.org/officeDocument/2006/relationships/hyperlink" Target="https://kahoot.it/" TargetMode="External"/><Relationship Id="rId18" Type="http://schemas.openxmlformats.org/officeDocument/2006/relationships/image" Target="../media/image15.jpg"/><Relationship Id="rId3" Type="http://schemas.openxmlformats.org/officeDocument/2006/relationships/hyperlink" Target="https://support.google.com/docs/answer/6281888?co=GENIE.Platform=Desktop&amp;hl=ru" TargetMode="External"/><Relationship Id="rId21" Type="http://schemas.openxmlformats.org/officeDocument/2006/relationships/image" Target="../media/image18.png"/><Relationship Id="rId7" Type="http://schemas.openxmlformats.org/officeDocument/2006/relationships/hyperlink" Target="https://etreniki.ru/" TargetMode="External"/><Relationship Id="rId12" Type="http://schemas.openxmlformats.org/officeDocument/2006/relationships/hyperlink" Target="https://drive.google.com/file/d/1GCRqLfKxf7kXn47SE0ILQBWWXUdQjQUj/view?fbclid=IwAR38LPiDpKTvAJBvptij-HC7Bv1aQGr67fEIy0Gnx2o0pqhRmS9h7_GFZzY" TargetMode="External"/><Relationship Id="rId17" Type="http://schemas.openxmlformats.org/officeDocument/2006/relationships/image" Target="../media/image14.jpg"/><Relationship Id="rId2" Type="http://schemas.openxmlformats.org/officeDocument/2006/relationships/hyperlink" Target="https://www.google.ru/intl/ru/forms/about/" TargetMode="External"/><Relationship Id="rId16" Type="http://schemas.openxmlformats.org/officeDocument/2006/relationships/image" Target="../media/image13.jp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eachbase.ru/learning/obuchenie/kak-sozdavat-zadaniya-v-servise-h5porg/" TargetMode="External"/><Relationship Id="rId11" Type="http://schemas.openxmlformats.org/officeDocument/2006/relationships/hyperlink" Target="https://ru.surveymonkey.com/" TargetMode="External"/><Relationship Id="rId5" Type="http://schemas.openxmlformats.org/officeDocument/2006/relationships/hyperlink" Target="https://h5p.org/" TargetMode="External"/><Relationship Id="rId15" Type="http://schemas.openxmlformats.org/officeDocument/2006/relationships/image" Target="../media/image12.png"/><Relationship Id="rId10" Type="http://schemas.openxmlformats.org/officeDocument/2006/relationships/hyperlink" Target="https://lifehacker.ru/typeform-udobnyj-servis-dlya-sozdaniya-oprosov/" TargetMode="External"/><Relationship Id="rId19" Type="http://schemas.openxmlformats.org/officeDocument/2006/relationships/image" Target="../media/image16.png"/><Relationship Id="rId4" Type="http://schemas.openxmlformats.org/officeDocument/2006/relationships/hyperlink" Target="https://vk.com/video-193461053_456239032" TargetMode="External"/><Relationship Id="rId9" Type="http://schemas.openxmlformats.org/officeDocument/2006/relationships/hyperlink" Target="https://www.typeform.com/" TargetMode="External"/><Relationship Id="rId14" Type="http://schemas.openxmlformats.org/officeDocument/2006/relationships/hyperlink" Target="https://vk.com/video-193461053_456239031" TargetMode="External"/><Relationship Id="rId22" Type="http://schemas.openxmlformats.org/officeDocument/2006/relationships/hyperlink" Target="https://cop.admhmao.ru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phet.colorado.edu/en/contributions/view/4517" TargetMode="External"/><Relationship Id="rId3" Type="http://schemas.openxmlformats.org/officeDocument/2006/relationships/hyperlink" Target="https://www.01math.com/" TargetMode="External"/><Relationship Id="rId7" Type="http://schemas.openxmlformats.org/officeDocument/2006/relationships/hyperlink" Target="https://phet.colorado.edu/_m/" TargetMode="External"/><Relationship Id="rId12" Type="http://schemas.openxmlformats.org/officeDocument/2006/relationships/image" Target="../media/image22.png"/><Relationship Id="rId2" Type="http://schemas.openxmlformats.org/officeDocument/2006/relationships/hyperlink" Target="http://marinakurvits.com/interaktivnie-listi-wize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du54.ru/sites/default/files/upload/2015/04/Instruktsiia_po_rabotie.pdf" TargetMode="External"/><Relationship Id="rId11" Type="http://schemas.openxmlformats.org/officeDocument/2006/relationships/image" Target="../media/image21.jpg"/><Relationship Id="rId5" Type="http://schemas.openxmlformats.org/officeDocument/2006/relationships/hyperlink" Target="https://learningapps.org/" TargetMode="External"/><Relationship Id="rId10" Type="http://schemas.openxmlformats.org/officeDocument/2006/relationships/image" Target="../media/image20.jpg"/><Relationship Id="rId4" Type="http://schemas.openxmlformats.org/officeDocument/2006/relationships/hyperlink" Target="https://www.01math.com/maths/class?class_id=15" TargetMode="External"/><Relationship Id="rId9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hyperlink" Target="https://trello.com/" TargetMode="External"/><Relationship Id="rId7" Type="http://schemas.openxmlformats.org/officeDocument/2006/relationships/image" Target="../media/image25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g"/><Relationship Id="rId5" Type="http://schemas.openxmlformats.org/officeDocument/2006/relationships/hyperlink" Target="https://awwapp.com/" TargetMode="External"/><Relationship Id="rId4" Type="http://schemas.openxmlformats.org/officeDocument/2006/relationships/hyperlink" Target="https://miro.com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hyperlink" Target="https://ru.padlet.com/" TargetMode="External"/><Relationship Id="rId7" Type="http://schemas.openxmlformats.org/officeDocument/2006/relationships/hyperlink" Target="https://xn--80abe5adcqeb2a.xn--p1ai/" TargetMode="Externa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voy-start.ru/vypuski/vyipusk-76-poshagovaya-instruktsiya-rabotyi-v-mindmeister" TargetMode="External"/><Relationship Id="rId5" Type="http://schemas.openxmlformats.org/officeDocument/2006/relationships/hyperlink" Target="https://www.mindmeister.com/" TargetMode="External"/><Relationship Id="rId10" Type="http://schemas.openxmlformats.org/officeDocument/2006/relationships/image" Target="../media/image29.jpg"/><Relationship Id="rId4" Type="http://schemas.openxmlformats.org/officeDocument/2006/relationships/hyperlink" Target="https://www.youtube.com/watch?v=zhV6Mwb0iV4" TargetMode="External"/><Relationship Id="rId9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094"/>
            <a:ext cx="12192000" cy="68519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298563" y="1997710"/>
            <a:ext cx="440880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endParaRPr sz="20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01109" y="2702814"/>
            <a:ext cx="7410450" cy="1240083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 marR="5080" indent="2972435" algn="r">
              <a:lnSpc>
                <a:spcPct val="90000"/>
              </a:lnSpc>
              <a:spcBef>
                <a:spcPts val="530"/>
              </a:spcBef>
            </a:pPr>
            <a:r>
              <a:rPr sz="2000" b="1" spc="375" dirty="0">
                <a:solidFill>
                  <a:srgbClr val="FF9D0D"/>
                </a:solidFill>
                <a:latin typeface="Calibri"/>
                <a:cs typeface="Calibri"/>
              </a:rPr>
              <a:t>ИНСТРУМЕНТЫ</a:t>
            </a:r>
            <a:r>
              <a:rPr sz="2000" b="1" spc="45" dirty="0">
                <a:solidFill>
                  <a:srgbClr val="FF9D0D"/>
                </a:solidFill>
                <a:latin typeface="Calibri"/>
                <a:cs typeface="Calibri"/>
              </a:rPr>
              <a:t> </a:t>
            </a:r>
            <a:r>
              <a:rPr sz="2000" b="1" spc="415" dirty="0">
                <a:solidFill>
                  <a:srgbClr val="FF9D0D"/>
                </a:solidFill>
                <a:latin typeface="Calibri"/>
                <a:cs typeface="Calibri"/>
              </a:rPr>
              <a:t>ПО </a:t>
            </a:r>
            <a:r>
              <a:rPr sz="2000" b="1" spc="140" dirty="0">
                <a:solidFill>
                  <a:srgbClr val="FF9D0D"/>
                </a:solidFill>
                <a:latin typeface="Calibri"/>
                <a:cs typeface="Calibri"/>
              </a:rPr>
              <a:t> </a:t>
            </a:r>
            <a:r>
              <a:rPr sz="2000" b="1" spc="434" dirty="0">
                <a:solidFill>
                  <a:srgbClr val="FF9D0D"/>
                </a:solidFill>
                <a:latin typeface="Calibri"/>
                <a:cs typeface="Calibri"/>
              </a:rPr>
              <a:t>О</a:t>
            </a:r>
            <a:r>
              <a:rPr sz="2000" b="1" spc="325" dirty="0">
                <a:solidFill>
                  <a:srgbClr val="FF9D0D"/>
                </a:solidFill>
                <a:latin typeface="Calibri"/>
                <a:cs typeface="Calibri"/>
              </a:rPr>
              <a:t>Р</a:t>
            </a:r>
            <a:r>
              <a:rPr sz="2000" b="1" spc="215" dirty="0">
                <a:solidFill>
                  <a:srgbClr val="FF9D0D"/>
                </a:solidFill>
                <a:latin typeface="Calibri"/>
                <a:cs typeface="Calibri"/>
              </a:rPr>
              <a:t>Г</a:t>
            </a:r>
            <a:r>
              <a:rPr sz="2000" b="1" spc="285" dirty="0">
                <a:solidFill>
                  <a:srgbClr val="FF9D0D"/>
                </a:solidFill>
                <a:latin typeface="Calibri"/>
                <a:cs typeface="Calibri"/>
              </a:rPr>
              <a:t>А</a:t>
            </a:r>
            <a:r>
              <a:rPr sz="2000" b="1" spc="490" dirty="0">
                <a:solidFill>
                  <a:srgbClr val="FF9D0D"/>
                </a:solidFill>
                <a:latin typeface="Calibri"/>
                <a:cs typeface="Calibri"/>
              </a:rPr>
              <a:t>НИЗА</a:t>
            </a:r>
            <a:r>
              <a:rPr sz="2000" b="1" spc="530" dirty="0">
                <a:solidFill>
                  <a:srgbClr val="FF9D0D"/>
                </a:solidFill>
                <a:latin typeface="Calibri"/>
                <a:cs typeface="Calibri"/>
              </a:rPr>
              <a:t>Ц</a:t>
            </a:r>
            <a:r>
              <a:rPr sz="2000" b="1" spc="509" dirty="0">
                <a:solidFill>
                  <a:srgbClr val="FF9D0D"/>
                </a:solidFill>
                <a:latin typeface="Calibri"/>
                <a:cs typeface="Calibri"/>
              </a:rPr>
              <a:t>И</a:t>
            </a:r>
            <a:r>
              <a:rPr sz="2000" b="1" spc="345" dirty="0">
                <a:solidFill>
                  <a:srgbClr val="FF9D0D"/>
                </a:solidFill>
                <a:latin typeface="Calibri"/>
                <a:cs typeface="Calibri"/>
              </a:rPr>
              <a:t>И </a:t>
            </a:r>
            <a:endParaRPr lang="ru-RU" sz="2000" b="1" spc="345" dirty="0" smtClean="0">
              <a:solidFill>
                <a:srgbClr val="FF9D0D"/>
              </a:solidFill>
              <a:latin typeface="Calibri"/>
              <a:cs typeface="Calibri"/>
            </a:endParaRPr>
          </a:p>
          <a:p>
            <a:pPr marL="12700" marR="5080" indent="2972435" algn="r">
              <a:lnSpc>
                <a:spcPct val="90000"/>
              </a:lnSpc>
              <a:spcBef>
                <a:spcPts val="530"/>
              </a:spcBef>
            </a:pPr>
            <a:r>
              <a:rPr sz="2000" b="1" spc="345" dirty="0" smtClean="0">
                <a:solidFill>
                  <a:srgbClr val="FF9D0D"/>
                </a:solidFill>
                <a:latin typeface="Calibri"/>
                <a:cs typeface="Calibri"/>
              </a:rPr>
              <a:t> </a:t>
            </a:r>
            <a:r>
              <a:rPr sz="2000" b="1" spc="415" dirty="0">
                <a:solidFill>
                  <a:srgbClr val="FF9D0D"/>
                </a:solidFill>
                <a:latin typeface="Calibri"/>
                <a:cs typeface="Calibri"/>
              </a:rPr>
              <a:t>ДИСТАНЦИОННОГО</a:t>
            </a:r>
            <a:r>
              <a:rPr sz="2000" b="1" spc="50" dirty="0">
                <a:solidFill>
                  <a:srgbClr val="FF9D0D"/>
                </a:solidFill>
                <a:latin typeface="Calibri"/>
                <a:cs typeface="Calibri"/>
              </a:rPr>
              <a:t> </a:t>
            </a:r>
            <a:r>
              <a:rPr sz="2000" b="1" spc="415" dirty="0">
                <a:solidFill>
                  <a:srgbClr val="FF9D0D"/>
                </a:solidFill>
                <a:latin typeface="Calibri"/>
                <a:cs typeface="Calibri"/>
              </a:rPr>
              <a:t>ОБУЧЕНИЯ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70251" y="300685"/>
            <a:ext cx="5550535" cy="129921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695"/>
              </a:spcBef>
            </a:pPr>
            <a:r>
              <a:rPr spc="434" dirty="0"/>
              <a:t>Ресурсы </a:t>
            </a:r>
            <a:r>
              <a:rPr spc="415" dirty="0"/>
              <a:t>с</a:t>
            </a:r>
            <a:r>
              <a:rPr spc="-195" dirty="0"/>
              <a:t> </a:t>
            </a:r>
            <a:r>
              <a:rPr spc="509" dirty="0"/>
              <a:t>готовым  </a:t>
            </a:r>
            <a:r>
              <a:rPr spc="484" dirty="0"/>
              <a:t>контентом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469265" indent="-304165">
              <a:lnSpc>
                <a:spcPct val="100000"/>
              </a:lnSpc>
              <a:spcBef>
                <a:spcPts val="940"/>
              </a:spcBef>
              <a:buClr>
                <a:srgbClr val="000000"/>
              </a:buClr>
              <a:buFont typeface="Arial"/>
              <a:buChar char="•"/>
              <a:tabLst>
                <a:tab pos="469265" algn="l"/>
              </a:tabLst>
            </a:pPr>
            <a:r>
              <a:rPr spc="-925" dirty="0">
                <a:latin typeface="Times New Roman"/>
                <a:cs typeface="Times New Roman"/>
                <a:hlinkClick r:id="rId2"/>
              </a:rPr>
              <a:t> </a:t>
            </a:r>
            <a:r>
              <a:rPr spc="95" dirty="0">
                <a:hlinkClick r:id="rId2"/>
              </a:rPr>
              <a:t>ЯндексУчебник</a:t>
            </a:r>
          </a:p>
          <a:p>
            <a:pPr marL="469265" indent="-304165">
              <a:lnSpc>
                <a:spcPct val="100000"/>
              </a:lnSpc>
              <a:spcBef>
                <a:spcPts val="845"/>
              </a:spcBef>
              <a:buClr>
                <a:srgbClr val="000000"/>
              </a:buClr>
              <a:buFont typeface="Arial"/>
              <a:buChar char="•"/>
              <a:tabLst>
                <a:tab pos="469265" algn="l"/>
              </a:tabLst>
            </a:pPr>
            <a:r>
              <a:rPr spc="-925" dirty="0">
                <a:latin typeface="Times New Roman"/>
                <a:cs typeface="Times New Roman"/>
                <a:hlinkClick r:id="rId3"/>
              </a:rPr>
              <a:t> </a:t>
            </a:r>
            <a:r>
              <a:rPr spc="100" dirty="0">
                <a:hlinkClick r:id="rId3"/>
              </a:rPr>
              <a:t>Учи.ру</a:t>
            </a:r>
          </a:p>
          <a:p>
            <a:pPr marL="469265" indent="-304165">
              <a:lnSpc>
                <a:spcPct val="100000"/>
              </a:lnSpc>
              <a:spcBef>
                <a:spcPts val="865"/>
              </a:spcBef>
              <a:buClr>
                <a:srgbClr val="000000"/>
              </a:buClr>
              <a:buFont typeface="Arial"/>
              <a:buChar char="•"/>
              <a:tabLst>
                <a:tab pos="469265" algn="l"/>
              </a:tabLst>
            </a:pPr>
            <a:r>
              <a:rPr spc="-925" dirty="0">
                <a:latin typeface="Times New Roman"/>
                <a:cs typeface="Times New Roman"/>
                <a:hlinkClick r:id="rId4"/>
              </a:rPr>
              <a:t> </a:t>
            </a:r>
            <a:r>
              <a:rPr spc="-45" dirty="0">
                <a:hlinkClick r:id="rId4"/>
              </a:rPr>
              <a:t>Якласс</a:t>
            </a:r>
          </a:p>
          <a:p>
            <a:pPr marL="469265" indent="-304165">
              <a:lnSpc>
                <a:spcPct val="100000"/>
              </a:lnSpc>
              <a:spcBef>
                <a:spcPts val="865"/>
              </a:spcBef>
              <a:buClr>
                <a:srgbClr val="000000"/>
              </a:buClr>
              <a:buFont typeface="Arial"/>
              <a:buChar char="•"/>
              <a:tabLst>
                <a:tab pos="469265" algn="l"/>
              </a:tabLst>
            </a:pPr>
            <a:r>
              <a:rPr spc="-925" dirty="0">
                <a:latin typeface="Times New Roman"/>
                <a:cs typeface="Times New Roman"/>
                <a:hlinkClick r:id="rId5"/>
              </a:rPr>
              <a:t> </a:t>
            </a:r>
            <a:r>
              <a:rPr spc="40" dirty="0">
                <a:hlinkClick r:id="rId5"/>
              </a:rPr>
              <a:t>Фоксфорд</a:t>
            </a:r>
          </a:p>
          <a:p>
            <a:pPr marL="469900" indent="-304800">
              <a:lnSpc>
                <a:spcPct val="100000"/>
              </a:lnSpc>
              <a:spcBef>
                <a:spcPts val="840"/>
              </a:spcBef>
              <a:buClr>
                <a:srgbClr val="000000"/>
              </a:buClr>
              <a:buChar char="•"/>
              <a:tabLst>
                <a:tab pos="469900" algn="l"/>
              </a:tabLst>
            </a:pPr>
            <a:r>
              <a:rPr spc="-25" dirty="0">
                <a:hlinkClick r:id="rId6"/>
              </a:rPr>
              <a:t>Skyeng</a:t>
            </a:r>
          </a:p>
          <a:p>
            <a:pPr marL="469265" indent="-304165">
              <a:lnSpc>
                <a:spcPct val="100000"/>
              </a:lnSpc>
              <a:spcBef>
                <a:spcPts val="870"/>
              </a:spcBef>
              <a:buClr>
                <a:srgbClr val="000000"/>
              </a:buClr>
              <a:buFont typeface="Arial"/>
              <a:buChar char="•"/>
              <a:tabLst>
                <a:tab pos="469265" algn="l"/>
              </a:tabLst>
            </a:pPr>
            <a:r>
              <a:rPr spc="-925" dirty="0">
                <a:latin typeface="Times New Roman"/>
                <a:cs typeface="Times New Roman"/>
                <a:hlinkClick r:id="rId7"/>
              </a:rPr>
              <a:t> </a:t>
            </a:r>
            <a:r>
              <a:rPr spc="50" dirty="0">
                <a:hlinkClick r:id="rId7"/>
              </a:rPr>
              <a:t>Российская </a:t>
            </a:r>
            <a:r>
              <a:rPr spc="110" dirty="0">
                <a:hlinkClick r:id="rId7"/>
              </a:rPr>
              <a:t>электронная</a:t>
            </a:r>
            <a:r>
              <a:rPr spc="-175" dirty="0">
                <a:hlinkClick r:id="rId7"/>
              </a:rPr>
              <a:t> </a:t>
            </a:r>
            <a:r>
              <a:rPr spc="135" dirty="0">
                <a:hlinkClick r:id="rId7"/>
              </a:rPr>
              <a:t>школа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86710" y="271348"/>
            <a:ext cx="5157090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565" dirty="0" err="1">
                <a:solidFill>
                  <a:srgbClr val="2957A3"/>
                </a:solidFill>
              </a:rPr>
              <a:t>Что</a:t>
            </a:r>
            <a:r>
              <a:rPr spc="100" dirty="0">
                <a:solidFill>
                  <a:srgbClr val="2957A3"/>
                </a:solidFill>
              </a:rPr>
              <a:t> </a:t>
            </a:r>
            <a:r>
              <a:rPr lang="ru-RU" spc="100" dirty="0" smtClean="0">
                <a:solidFill>
                  <a:srgbClr val="2957A3"/>
                </a:solidFill>
              </a:rPr>
              <a:t> мы </a:t>
            </a:r>
            <a:r>
              <a:rPr spc="425" dirty="0" err="1" smtClean="0">
                <a:solidFill>
                  <a:srgbClr val="2957A3"/>
                </a:solidFill>
              </a:rPr>
              <a:t>дела</a:t>
            </a:r>
            <a:r>
              <a:rPr lang="ru-RU" spc="425" dirty="0" smtClean="0">
                <a:solidFill>
                  <a:srgbClr val="2957A3"/>
                </a:solidFill>
              </a:rPr>
              <a:t>ем</a:t>
            </a:r>
            <a:r>
              <a:rPr spc="425" dirty="0" smtClean="0">
                <a:solidFill>
                  <a:srgbClr val="2957A3"/>
                </a:solidFill>
              </a:rPr>
              <a:t>?</a:t>
            </a:r>
            <a:endParaRPr spc="425" dirty="0">
              <a:solidFill>
                <a:srgbClr val="2957A3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2000" y="1315348"/>
            <a:ext cx="10480421" cy="2286523"/>
          </a:xfrm>
          <a:prstGeom prst="rect">
            <a:avLst/>
          </a:prstGeom>
        </p:spPr>
        <p:txBody>
          <a:bodyPr vert="horz" wrap="square" lIns="0" tIns="140970" rIns="0" bIns="0" rtlCol="0">
            <a:spAutoFit/>
          </a:bodyPr>
          <a:lstStyle/>
          <a:p>
            <a:pPr marL="317500" indent="-304800">
              <a:lnSpc>
                <a:spcPct val="100000"/>
              </a:lnSpc>
              <a:spcBef>
                <a:spcPts val="1110"/>
              </a:spcBef>
              <a:buClr>
                <a:srgbClr val="FF9D0D"/>
              </a:buClr>
              <a:buChar char="●"/>
              <a:tabLst>
                <a:tab pos="317500" algn="l"/>
              </a:tabLst>
            </a:pPr>
            <a:r>
              <a:rPr sz="2800" b="1" spc="55" dirty="0" err="1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Определ</a:t>
            </a:r>
            <a:r>
              <a:rPr lang="ru-RU" sz="2800" b="1" spc="55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sz="2800" b="1" spc="25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spc="254" dirty="0" err="1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инструмен</a:t>
            </a:r>
            <a:r>
              <a:rPr lang="ru-RU" sz="2800" b="1" spc="254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ты</a:t>
            </a:r>
            <a:r>
              <a:rPr sz="2800" b="1" spc="254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sz="2800" b="1" dirty="0">
              <a:latin typeface="Times New Roman" pitchFamily="18" charset="0"/>
              <a:cs typeface="Times New Roman" pitchFamily="18" charset="0"/>
            </a:endParaRPr>
          </a:p>
          <a:p>
            <a:pPr marL="317500" indent="-304800">
              <a:lnSpc>
                <a:spcPct val="100000"/>
              </a:lnSpc>
              <a:spcBef>
                <a:spcPts val="1010"/>
              </a:spcBef>
              <a:buClr>
                <a:srgbClr val="FF9D0D"/>
              </a:buClr>
              <a:buFont typeface="Arial"/>
              <a:buChar char="●"/>
              <a:tabLst>
                <a:tab pos="317500" algn="l"/>
              </a:tabLst>
            </a:pPr>
            <a:r>
              <a:rPr sz="2800" b="1" spc="280" dirty="0" err="1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Адаптирова</a:t>
            </a:r>
            <a:r>
              <a:rPr lang="ru-RU" sz="2800" b="1" spc="28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ли</a:t>
            </a:r>
            <a:r>
              <a:rPr sz="2800" b="1" spc="28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spc="7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занятия </a:t>
            </a:r>
            <a:r>
              <a:rPr sz="2800" b="1" spc="85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под </a:t>
            </a:r>
            <a:r>
              <a:rPr sz="2800" b="1" spc="105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дистанционный</a:t>
            </a:r>
            <a:r>
              <a:rPr sz="2800" b="1" spc="-35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spc="5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формат;</a:t>
            </a:r>
            <a:endParaRPr sz="2800" b="1" dirty="0">
              <a:latin typeface="Times New Roman" pitchFamily="18" charset="0"/>
              <a:cs typeface="Times New Roman" pitchFamily="18" charset="0"/>
            </a:endParaRPr>
          </a:p>
          <a:p>
            <a:pPr marL="317500" indent="-304800">
              <a:lnSpc>
                <a:spcPts val="2735"/>
              </a:lnSpc>
              <a:spcBef>
                <a:spcPts val="975"/>
              </a:spcBef>
              <a:buClr>
                <a:srgbClr val="FF9D0D"/>
              </a:buClr>
              <a:buFont typeface="Arial"/>
              <a:buChar char="●"/>
              <a:tabLst>
                <a:tab pos="317500" algn="l"/>
              </a:tabLst>
            </a:pPr>
            <a:r>
              <a:rPr sz="2800" b="1" spc="270" dirty="0" err="1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Проводи</a:t>
            </a:r>
            <a:r>
              <a:rPr lang="ru-RU" sz="2800" b="1" spc="27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sz="2800" b="1" spc="85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spc="285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мониторинг</a:t>
            </a:r>
            <a:endParaRPr sz="2800" b="1" dirty="0">
              <a:latin typeface="Times New Roman" pitchFamily="18" charset="0"/>
              <a:cs typeface="Times New Roman" pitchFamily="18" charset="0"/>
            </a:endParaRPr>
          </a:p>
          <a:p>
            <a:pPr marL="317500">
              <a:lnSpc>
                <a:spcPts val="2595"/>
              </a:lnSpc>
            </a:pPr>
            <a:r>
              <a:rPr sz="2800" b="1" spc="8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(какие проблемы </a:t>
            </a:r>
            <a:r>
              <a:rPr sz="2800" b="1" spc="45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были, </a:t>
            </a:r>
            <a:r>
              <a:rPr sz="2800" b="1" spc="13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как</a:t>
            </a:r>
            <a:r>
              <a:rPr sz="2800" b="1" spc="-335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spc="95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решились</a:t>
            </a:r>
            <a:endParaRPr sz="2800" b="1" dirty="0">
              <a:latin typeface="Times New Roman" pitchFamily="18" charset="0"/>
              <a:cs typeface="Times New Roman" pitchFamily="18" charset="0"/>
            </a:endParaRPr>
          </a:p>
          <a:p>
            <a:pPr marL="317500">
              <a:lnSpc>
                <a:spcPts val="2735"/>
              </a:lnSpc>
            </a:pPr>
            <a:r>
              <a:rPr sz="2800" b="1" spc="105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sz="2800" b="1" spc="75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могут </a:t>
            </a:r>
            <a:r>
              <a:rPr sz="2800" b="1" spc="9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быть</a:t>
            </a:r>
            <a:r>
              <a:rPr sz="2800" b="1" spc="-285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решены…).</a:t>
            </a:r>
            <a:endParaRPr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23815" y="3029733"/>
            <a:ext cx="7568183" cy="382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93644" y="326136"/>
            <a:ext cx="6205728" cy="6200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029200" y="763600"/>
            <a:ext cx="2743200" cy="640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195" dirty="0" smtClean="0">
                <a:solidFill>
                  <a:srgbClr val="FFFFFF"/>
                </a:solidFill>
                <a:latin typeface="Calibri"/>
                <a:cs typeface="Calibri"/>
              </a:rPr>
              <a:t>Э</a:t>
            </a:r>
            <a:r>
              <a:rPr sz="2000" b="1" spc="200" dirty="0" smtClean="0">
                <a:solidFill>
                  <a:srgbClr val="FFFFFF"/>
                </a:solidFill>
                <a:latin typeface="Calibri"/>
                <a:cs typeface="Calibri"/>
              </a:rPr>
              <a:t>Л</a:t>
            </a:r>
            <a:r>
              <a:rPr sz="2000" b="1" spc="145" dirty="0" smtClean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2000" b="1" spc="185" dirty="0" smtClean="0">
                <a:solidFill>
                  <a:srgbClr val="FFFFFF"/>
                </a:solidFill>
                <a:latin typeface="Calibri"/>
                <a:cs typeface="Calibri"/>
              </a:rPr>
              <a:t>КТР</a:t>
            </a:r>
            <a:r>
              <a:rPr sz="2000" b="1" spc="225" dirty="0" smtClean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2000" b="1" spc="265" dirty="0" smtClean="0">
                <a:solidFill>
                  <a:srgbClr val="FFFFFF"/>
                </a:solidFill>
                <a:latin typeface="Calibri"/>
                <a:cs typeface="Calibri"/>
              </a:rPr>
              <a:t>НН</a:t>
            </a:r>
            <a:r>
              <a:rPr sz="2000" b="1" spc="229" dirty="0" smtClean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lang="ru-RU" sz="2000" b="1" spc="229" dirty="0" smtClean="0">
                <a:solidFill>
                  <a:srgbClr val="FFFFFF"/>
                </a:solidFill>
                <a:latin typeface="Calibri"/>
                <a:cs typeface="Calibri"/>
              </a:rPr>
              <a:t>Е 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000" b="1" spc="229" dirty="0" smtClean="0">
                <a:solidFill>
                  <a:srgbClr val="FFFFFF"/>
                </a:solidFill>
                <a:latin typeface="Calibri"/>
                <a:cs typeface="Calibri"/>
              </a:rPr>
              <a:t>ОБРАЗОВАНИЕ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9200" y="2209800"/>
            <a:ext cx="2516632" cy="957955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03505" marR="5080" indent="-91440">
              <a:lnSpc>
                <a:spcPct val="101600"/>
              </a:lnSpc>
              <a:spcBef>
                <a:spcPts val="65"/>
              </a:spcBef>
            </a:pPr>
            <a:r>
              <a:rPr sz="1750" b="1" spc="160" dirty="0" smtClean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sz="1750" b="1" spc="265" dirty="0" smtClean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1750" b="1" spc="225" dirty="0" smtClean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1750" b="1" spc="15" dirty="0" smtClean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1750" b="1" spc="135" dirty="0" smtClean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sz="1750" b="1" spc="195" dirty="0" smtClean="0">
                <a:solidFill>
                  <a:srgbClr val="FFFFFF"/>
                </a:solidFill>
                <a:latin typeface="Calibri"/>
                <a:cs typeface="Calibri"/>
              </a:rPr>
              <a:t>НЦИОНН</a:t>
            </a:r>
            <a:r>
              <a:rPr sz="1750" b="1" spc="165" dirty="0" smtClean="0">
                <a:solidFill>
                  <a:srgbClr val="FFFFFF"/>
                </a:solidFill>
                <a:latin typeface="Calibri"/>
                <a:cs typeface="Calibri"/>
              </a:rPr>
              <a:t>ОЕ</a:t>
            </a:r>
            <a:r>
              <a:rPr sz="1750" b="1" spc="2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204" dirty="0">
                <a:solidFill>
                  <a:srgbClr val="FFFFFF"/>
                </a:solidFill>
                <a:latin typeface="Calibri"/>
                <a:cs typeface="Calibri"/>
              </a:rPr>
              <a:t>ОБУЧЕНИЕ</a:t>
            </a:r>
            <a:endParaRPr sz="1800" dirty="0">
              <a:latin typeface="Calibri"/>
              <a:cs typeface="Calibri"/>
            </a:endParaRPr>
          </a:p>
          <a:p>
            <a:pPr marL="152400" algn="ctr">
              <a:lnSpc>
                <a:spcPct val="100000"/>
              </a:lnSpc>
              <a:spcBef>
                <a:spcPts val="915"/>
              </a:spcBef>
            </a:pP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8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70" dirty="0" err="1" smtClean="0">
                <a:solidFill>
                  <a:srgbClr val="FFFFFF"/>
                </a:solidFill>
                <a:latin typeface="Arial"/>
                <a:cs typeface="Arial"/>
              </a:rPr>
              <a:t>Синхронное</a:t>
            </a:r>
            <a:r>
              <a:rPr lang="ru-RU" sz="1200" dirty="0">
                <a:latin typeface="Arial"/>
                <a:cs typeface="Arial"/>
              </a:rPr>
              <a:t> </a:t>
            </a:r>
            <a:r>
              <a:rPr sz="1200" spc="-25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200" spc="-6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70" dirty="0">
                <a:solidFill>
                  <a:srgbClr val="FFFFFF"/>
                </a:solidFill>
                <a:latin typeface="Arial"/>
                <a:cs typeface="Arial"/>
              </a:rPr>
              <a:t>Асинхронное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17363" y="4573981"/>
            <a:ext cx="1558290" cy="767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6680">
              <a:lnSpc>
                <a:spcPct val="100000"/>
              </a:lnSpc>
              <a:spcBef>
                <a:spcPts val="100"/>
              </a:spcBef>
            </a:pPr>
            <a:r>
              <a:rPr sz="2400" b="1" spc="254" dirty="0">
                <a:solidFill>
                  <a:srgbClr val="FFFFFF"/>
                </a:solidFill>
                <a:latin typeface="Calibri"/>
                <a:cs typeface="Calibri"/>
              </a:rPr>
              <a:t>Онлайн-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z="2400" b="1" spc="260" dirty="0">
                <a:solidFill>
                  <a:srgbClr val="FFFFFF"/>
                </a:solidFill>
                <a:latin typeface="Calibri"/>
                <a:cs typeface="Calibri"/>
              </a:rPr>
              <a:t>обучение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198880" marR="5080">
              <a:lnSpc>
                <a:spcPts val="4750"/>
              </a:lnSpc>
              <a:spcBef>
                <a:spcPts val="695"/>
              </a:spcBef>
            </a:pPr>
            <a:r>
              <a:rPr spc="525" dirty="0"/>
              <a:t>Система</a:t>
            </a:r>
            <a:r>
              <a:rPr spc="114" dirty="0"/>
              <a:t> </a:t>
            </a:r>
            <a:r>
              <a:rPr spc="495" dirty="0"/>
              <a:t>дистанционного  </a:t>
            </a:r>
            <a:r>
              <a:rPr spc="480" dirty="0"/>
              <a:t>обучения</a:t>
            </a:r>
          </a:p>
        </p:txBody>
      </p:sp>
      <p:sp>
        <p:nvSpPr>
          <p:cNvPr id="3" name="object 3"/>
          <p:cNvSpPr/>
          <p:nvPr/>
        </p:nvSpPr>
        <p:spPr>
          <a:xfrm>
            <a:off x="8187690" y="2440177"/>
            <a:ext cx="3261360" cy="21590"/>
          </a:xfrm>
          <a:custGeom>
            <a:avLst/>
            <a:gdLst/>
            <a:ahLst/>
            <a:cxnLst/>
            <a:rect l="l" t="t" r="r" b="b"/>
            <a:pathLst>
              <a:path w="3261359" h="21589">
                <a:moveTo>
                  <a:pt x="3261359" y="0"/>
                </a:moveTo>
                <a:lnTo>
                  <a:pt x="0" y="0"/>
                </a:lnTo>
                <a:lnTo>
                  <a:pt x="0" y="21336"/>
                </a:lnTo>
                <a:lnTo>
                  <a:pt x="3261359" y="21336"/>
                </a:lnTo>
                <a:lnTo>
                  <a:pt x="3261359" y="0"/>
                </a:lnTo>
                <a:close/>
              </a:path>
            </a:pathLst>
          </a:custGeom>
          <a:solidFill>
            <a:srgbClr val="0462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611873" y="4473194"/>
            <a:ext cx="4928870" cy="21590"/>
          </a:xfrm>
          <a:custGeom>
            <a:avLst/>
            <a:gdLst/>
            <a:ahLst/>
            <a:cxnLst/>
            <a:rect l="l" t="t" r="r" b="b"/>
            <a:pathLst>
              <a:path w="4928870" h="21589">
                <a:moveTo>
                  <a:pt x="4928616" y="0"/>
                </a:moveTo>
                <a:lnTo>
                  <a:pt x="0" y="0"/>
                </a:lnTo>
                <a:lnTo>
                  <a:pt x="0" y="21335"/>
                </a:lnTo>
                <a:lnTo>
                  <a:pt x="4928616" y="21335"/>
                </a:lnTo>
                <a:lnTo>
                  <a:pt x="4928616" y="0"/>
                </a:lnTo>
                <a:close/>
              </a:path>
            </a:pathLst>
          </a:custGeom>
          <a:solidFill>
            <a:srgbClr val="0462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404609" y="6009322"/>
            <a:ext cx="4925695" cy="21590"/>
          </a:xfrm>
          <a:custGeom>
            <a:avLst/>
            <a:gdLst/>
            <a:ahLst/>
            <a:cxnLst/>
            <a:rect l="l" t="t" r="r" b="b"/>
            <a:pathLst>
              <a:path w="4925695" h="21589">
                <a:moveTo>
                  <a:pt x="4925568" y="0"/>
                </a:moveTo>
                <a:lnTo>
                  <a:pt x="0" y="0"/>
                </a:lnTo>
                <a:lnTo>
                  <a:pt x="0" y="21335"/>
                </a:lnTo>
                <a:lnTo>
                  <a:pt x="4925568" y="21335"/>
                </a:lnTo>
                <a:lnTo>
                  <a:pt x="4925568" y="0"/>
                </a:lnTo>
                <a:close/>
              </a:path>
            </a:pathLst>
          </a:custGeom>
          <a:solidFill>
            <a:srgbClr val="0462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041902" y="1937461"/>
            <a:ext cx="7649845" cy="4145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ts val="4105"/>
              </a:lnSpc>
              <a:spcBef>
                <a:spcPts val="100"/>
              </a:spcBef>
            </a:pPr>
            <a:r>
              <a:rPr sz="3600" u="heavy" spc="4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Google </a:t>
            </a:r>
            <a:r>
              <a:rPr sz="3600" u="heavy" spc="5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Classroom</a:t>
            </a:r>
            <a:r>
              <a:rPr sz="3600" spc="55" dirty="0">
                <a:solidFill>
                  <a:srgbClr val="0462C1"/>
                </a:solidFill>
                <a:latin typeface="Arial"/>
                <a:cs typeface="Arial"/>
                <a:hlinkClick r:id="rId2"/>
              </a:rPr>
              <a:t> </a:t>
            </a:r>
            <a:r>
              <a:rPr sz="3600" spc="120" dirty="0">
                <a:latin typeface="Arial"/>
                <a:cs typeface="Arial"/>
              </a:rPr>
              <a:t>(</a:t>
            </a:r>
            <a:r>
              <a:rPr sz="3600" spc="120" dirty="0">
                <a:solidFill>
                  <a:srgbClr val="0462C1"/>
                </a:solidFill>
                <a:latin typeface="Arial"/>
                <a:cs typeface="Arial"/>
              </a:rPr>
              <a:t>инструкция</a:t>
            </a:r>
            <a:r>
              <a:rPr sz="3600" spc="-335" dirty="0">
                <a:solidFill>
                  <a:srgbClr val="0462C1"/>
                </a:solidFill>
                <a:latin typeface="Arial"/>
                <a:cs typeface="Arial"/>
              </a:rPr>
              <a:t> </a:t>
            </a:r>
            <a:r>
              <a:rPr sz="3600" spc="225" dirty="0">
                <a:solidFill>
                  <a:srgbClr val="0462C1"/>
                </a:solidFill>
                <a:latin typeface="Arial"/>
                <a:cs typeface="Arial"/>
              </a:rPr>
              <a:t>по</a:t>
            </a:r>
            <a:endParaRPr sz="3600" dirty="0">
              <a:latin typeface="Arial"/>
              <a:cs typeface="Arial"/>
            </a:endParaRPr>
          </a:p>
          <a:p>
            <a:pPr marL="12700">
              <a:lnSpc>
                <a:spcPts val="4105"/>
              </a:lnSpc>
            </a:pPr>
            <a:r>
              <a:rPr sz="3600" u="heavy" spc="-894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600" u="heavy" spc="4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3"/>
              </a:rPr>
              <a:t>работе</a:t>
            </a:r>
            <a:r>
              <a:rPr sz="3600" spc="40" dirty="0">
                <a:latin typeface="Arial"/>
                <a:cs typeface="Arial"/>
                <a:hlinkClick r:id="rId3"/>
              </a:rPr>
              <a:t>)</a:t>
            </a:r>
            <a:endParaRPr sz="3600" dirty="0">
              <a:latin typeface="Arial"/>
              <a:cs typeface="Arial"/>
            </a:endParaRPr>
          </a:p>
          <a:p>
            <a:pPr marL="13335" marR="5080">
              <a:lnSpc>
                <a:spcPct val="280100"/>
              </a:lnSpc>
              <a:spcBef>
                <a:spcPts val="25"/>
              </a:spcBef>
            </a:pPr>
            <a:r>
              <a:rPr sz="3600" u="heavy" spc="5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4"/>
              </a:rPr>
              <a:t>Coreapp.ai</a:t>
            </a:r>
            <a:r>
              <a:rPr sz="3600" spc="50" dirty="0">
                <a:solidFill>
                  <a:srgbClr val="0462C1"/>
                </a:solidFill>
                <a:latin typeface="Arial"/>
                <a:cs typeface="Arial"/>
                <a:hlinkClick r:id="rId4"/>
              </a:rPr>
              <a:t> </a:t>
            </a:r>
            <a:r>
              <a:rPr sz="3600" spc="125" dirty="0">
                <a:latin typeface="Arial"/>
                <a:cs typeface="Arial"/>
              </a:rPr>
              <a:t>(</a:t>
            </a:r>
            <a:r>
              <a:rPr sz="3600" spc="125" dirty="0">
                <a:solidFill>
                  <a:srgbClr val="0462C1"/>
                </a:solidFill>
                <a:latin typeface="Arial"/>
                <a:cs typeface="Arial"/>
                <a:hlinkClick r:id="rId5"/>
              </a:rPr>
              <a:t>инструкция </a:t>
            </a:r>
            <a:r>
              <a:rPr sz="3600" spc="225" dirty="0">
                <a:solidFill>
                  <a:srgbClr val="0462C1"/>
                </a:solidFill>
                <a:latin typeface="Arial"/>
                <a:cs typeface="Arial"/>
                <a:hlinkClick r:id="rId5"/>
              </a:rPr>
              <a:t>по</a:t>
            </a:r>
            <a:r>
              <a:rPr sz="3600" spc="-420" dirty="0">
                <a:solidFill>
                  <a:srgbClr val="0462C1"/>
                </a:solidFill>
                <a:latin typeface="Arial"/>
                <a:cs typeface="Arial"/>
                <a:hlinkClick r:id="rId5"/>
              </a:rPr>
              <a:t> </a:t>
            </a:r>
            <a:r>
              <a:rPr sz="3600" spc="40" dirty="0">
                <a:solidFill>
                  <a:srgbClr val="0462C1"/>
                </a:solidFill>
                <a:latin typeface="Arial"/>
                <a:cs typeface="Arial"/>
                <a:hlinkClick r:id="rId5"/>
              </a:rPr>
              <a:t>работе</a:t>
            </a:r>
            <a:r>
              <a:rPr sz="3600" spc="40" dirty="0">
                <a:latin typeface="Arial"/>
                <a:cs typeface="Arial"/>
              </a:rPr>
              <a:t>)  </a:t>
            </a:r>
            <a:r>
              <a:rPr sz="3600" u="heavy" spc="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6"/>
              </a:rPr>
              <a:t>ClassDojo</a:t>
            </a:r>
            <a:r>
              <a:rPr sz="3600" spc="10" dirty="0">
                <a:solidFill>
                  <a:srgbClr val="0462C1"/>
                </a:solidFill>
                <a:latin typeface="Arial"/>
                <a:cs typeface="Arial"/>
                <a:hlinkClick r:id="rId6"/>
              </a:rPr>
              <a:t> </a:t>
            </a:r>
            <a:r>
              <a:rPr sz="3600" spc="120" dirty="0">
                <a:latin typeface="Arial"/>
                <a:cs typeface="Arial"/>
              </a:rPr>
              <a:t>(</a:t>
            </a:r>
            <a:r>
              <a:rPr sz="3600" spc="120" dirty="0">
                <a:solidFill>
                  <a:srgbClr val="0462C1"/>
                </a:solidFill>
                <a:latin typeface="Arial"/>
                <a:cs typeface="Arial"/>
                <a:hlinkClick r:id="rId7"/>
              </a:rPr>
              <a:t>инструкция </a:t>
            </a:r>
            <a:r>
              <a:rPr sz="3600" spc="225" dirty="0">
                <a:solidFill>
                  <a:srgbClr val="0462C1"/>
                </a:solidFill>
                <a:latin typeface="Arial"/>
                <a:cs typeface="Arial"/>
                <a:hlinkClick r:id="rId7"/>
              </a:rPr>
              <a:t>по</a:t>
            </a:r>
            <a:r>
              <a:rPr sz="3600" spc="-385" dirty="0">
                <a:solidFill>
                  <a:srgbClr val="0462C1"/>
                </a:solidFill>
                <a:latin typeface="Arial"/>
                <a:cs typeface="Arial"/>
                <a:hlinkClick r:id="rId7"/>
              </a:rPr>
              <a:t> </a:t>
            </a:r>
            <a:r>
              <a:rPr sz="3600" spc="45" dirty="0">
                <a:solidFill>
                  <a:srgbClr val="0462C1"/>
                </a:solidFill>
                <a:latin typeface="Arial"/>
                <a:cs typeface="Arial"/>
                <a:hlinkClick r:id="rId7"/>
              </a:rPr>
              <a:t>работе</a:t>
            </a:r>
            <a:r>
              <a:rPr sz="3600" spc="45" dirty="0">
                <a:latin typeface="Arial"/>
                <a:cs typeface="Arial"/>
              </a:rPr>
              <a:t>)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457084" y="3315156"/>
            <a:ext cx="1386839" cy="138988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40519" y="4953000"/>
            <a:ext cx="1262184" cy="123312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38400" y="1813560"/>
            <a:ext cx="1170431" cy="117043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37054" y="205181"/>
            <a:ext cx="5105400" cy="129921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695"/>
              </a:spcBef>
            </a:pPr>
            <a:r>
              <a:rPr spc="525" dirty="0"/>
              <a:t>Онл</a:t>
            </a:r>
            <a:r>
              <a:rPr spc="455" dirty="0"/>
              <a:t>а</a:t>
            </a:r>
            <a:r>
              <a:rPr spc="605" dirty="0"/>
              <a:t>йн</a:t>
            </a:r>
            <a:r>
              <a:rPr spc="70" dirty="0"/>
              <a:t>-</a:t>
            </a:r>
            <a:r>
              <a:rPr spc="475" dirty="0"/>
              <a:t>з</a:t>
            </a:r>
            <a:r>
              <a:rPr spc="570" dirty="0"/>
              <a:t>а</a:t>
            </a:r>
            <a:r>
              <a:rPr spc="475" dirty="0"/>
              <a:t>н</a:t>
            </a:r>
            <a:r>
              <a:rPr spc="420" dirty="0"/>
              <a:t>я</a:t>
            </a:r>
            <a:r>
              <a:rPr spc="595" dirty="0"/>
              <a:t>ти</a:t>
            </a:r>
            <a:r>
              <a:rPr spc="615" dirty="0"/>
              <a:t>я</a:t>
            </a:r>
            <a:r>
              <a:rPr spc="-55" dirty="0"/>
              <a:t>/  </a:t>
            </a:r>
            <a:r>
              <a:rPr spc="540" dirty="0"/>
              <a:t>трансляции</a:t>
            </a:r>
          </a:p>
        </p:txBody>
      </p:sp>
      <p:sp>
        <p:nvSpPr>
          <p:cNvPr id="3" name="object 3"/>
          <p:cNvSpPr/>
          <p:nvPr/>
        </p:nvSpPr>
        <p:spPr>
          <a:xfrm>
            <a:off x="4977003" y="2551683"/>
            <a:ext cx="4383405" cy="21590"/>
          </a:xfrm>
          <a:custGeom>
            <a:avLst/>
            <a:gdLst/>
            <a:ahLst/>
            <a:cxnLst/>
            <a:rect l="l" t="t" r="r" b="b"/>
            <a:pathLst>
              <a:path w="4383405" h="21589">
                <a:moveTo>
                  <a:pt x="4383024" y="0"/>
                </a:moveTo>
                <a:lnTo>
                  <a:pt x="0" y="0"/>
                </a:lnTo>
                <a:lnTo>
                  <a:pt x="0" y="21336"/>
                </a:lnTo>
                <a:lnTo>
                  <a:pt x="4383024" y="21336"/>
                </a:lnTo>
                <a:lnTo>
                  <a:pt x="4383024" y="0"/>
                </a:lnTo>
                <a:close/>
              </a:path>
            </a:pathLst>
          </a:custGeom>
          <a:solidFill>
            <a:srgbClr val="0462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88610" y="3344164"/>
            <a:ext cx="4380230" cy="21590"/>
          </a:xfrm>
          <a:custGeom>
            <a:avLst/>
            <a:gdLst/>
            <a:ahLst/>
            <a:cxnLst/>
            <a:rect l="l" t="t" r="r" b="b"/>
            <a:pathLst>
              <a:path w="4380230" h="21589">
                <a:moveTo>
                  <a:pt x="4379975" y="0"/>
                </a:moveTo>
                <a:lnTo>
                  <a:pt x="0" y="0"/>
                </a:lnTo>
                <a:lnTo>
                  <a:pt x="0" y="21336"/>
                </a:lnTo>
                <a:lnTo>
                  <a:pt x="4379975" y="21336"/>
                </a:lnTo>
                <a:lnTo>
                  <a:pt x="4379975" y="0"/>
                </a:lnTo>
                <a:close/>
              </a:path>
            </a:pathLst>
          </a:custGeom>
          <a:solidFill>
            <a:srgbClr val="0462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650355" y="4319523"/>
            <a:ext cx="4383405" cy="21590"/>
          </a:xfrm>
          <a:custGeom>
            <a:avLst/>
            <a:gdLst/>
            <a:ahLst/>
            <a:cxnLst/>
            <a:rect l="l" t="t" r="r" b="b"/>
            <a:pathLst>
              <a:path w="4383405" h="21589">
                <a:moveTo>
                  <a:pt x="4383024" y="0"/>
                </a:moveTo>
                <a:lnTo>
                  <a:pt x="0" y="0"/>
                </a:lnTo>
                <a:lnTo>
                  <a:pt x="0" y="21336"/>
                </a:lnTo>
                <a:lnTo>
                  <a:pt x="4383024" y="21336"/>
                </a:lnTo>
                <a:lnTo>
                  <a:pt x="4383024" y="0"/>
                </a:lnTo>
                <a:close/>
              </a:path>
            </a:pathLst>
          </a:custGeom>
          <a:solidFill>
            <a:srgbClr val="0462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78042" y="5294884"/>
            <a:ext cx="4380230" cy="21590"/>
          </a:xfrm>
          <a:custGeom>
            <a:avLst/>
            <a:gdLst/>
            <a:ahLst/>
            <a:cxnLst/>
            <a:rect l="l" t="t" r="r" b="b"/>
            <a:pathLst>
              <a:path w="4380230" h="21589">
                <a:moveTo>
                  <a:pt x="4379976" y="0"/>
                </a:moveTo>
                <a:lnTo>
                  <a:pt x="0" y="0"/>
                </a:lnTo>
                <a:lnTo>
                  <a:pt x="0" y="21335"/>
                </a:lnTo>
                <a:lnTo>
                  <a:pt x="4379976" y="21335"/>
                </a:lnTo>
                <a:lnTo>
                  <a:pt x="4379976" y="0"/>
                </a:lnTo>
                <a:close/>
              </a:path>
            </a:pathLst>
          </a:custGeom>
          <a:solidFill>
            <a:srgbClr val="0462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211698" y="6026378"/>
            <a:ext cx="4380230" cy="21590"/>
          </a:xfrm>
          <a:custGeom>
            <a:avLst/>
            <a:gdLst/>
            <a:ahLst/>
            <a:cxnLst/>
            <a:rect l="l" t="t" r="r" b="b"/>
            <a:pathLst>
              <a:path w="4380230" h="21589">
                <a:moveTo>
                  <a:pt x="4379976" y="0"/>
                </a:moveTo>
                <a:lnTo>
                  <a:pt x="0" y="0"/>
                </a:lnTo>
                <a:lnTo>
                  <a:pt x="0" y="21335"/>
                </a:lnTo>
                <a:lnTo>
                  <a:pt x="4379976" y="21335"/>
                </a:lnTo>
                <a:lnTo>
                  <a:pt x="4379976" y="0"/>
                </a:lnTo>
                <a:close/>
              </a:path>
            </a:pathLst>
          </a:custGeom>
          <a:solidFill>
            <a:srgbClr val="0462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532759" y="2103831"/>
            <a:ext cx="7636509" cy="3989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325245" algn="l"/>
              </a:tabLst>
            </a:pPr>
            <a:r>
              <a:rPr sz="3200" u="heavy" spc="1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Zoom</a:t>
            </a:r>
            <a:r>
              <a:rPr sz="3200" u="heavy" spc="1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</a:rPr>
              <a:t>	</a:t>
            </a:r>
            <a:r>
              <a:rPr sz="3200" spc="100" dirty="0">
                <a:latin typeface="Arial"/>
                <a:cs typeface="Arial"/>
              </a:rPr>
              <a:t>(</a:t>
            </a:r>
            <a:r>
              <a:rPr sz="3200" spc="100" dirty="0">
                <a:solidFill>
                  <a:srgbClr val="0462C1"/>
                </a:solidFill>
                <a:latin typeface="Arial"/>
                <a:cs typeface="Arial"/>
                <a:hlinkClick r:id="rId3"/>
              </a:rPr>
              <a:t>инструкция </a:t>
            </a:r>
            <a:r>
              <a:rPr sz="3200" spc="195" dirty="0">
                <a:solidFill>
                  <a:srgbClr val="0462C1"/>
                </a:solidFill>
                <a:latin typeface="Arial"/>
                <a:cs typeface="Arial"/>
                <a:hlinkClick r:id="rId3"/>
              </a:rPr>
              <a:t>по </a:t>
            </a:r>
            <a:r>
              <a:rPr sz="3200" spc="35" dirty="0">
                <a:solidFill>
                  <a:srgbClr val="0462C1"/>
                </a:solidFill>
                <a:latin typeface="Arial"/>
                <a:cs typeface="Arial"/>
                <a:hlinkClick r:id="rId3"/>
              </a:rPr>
              <a:t>работе</a:t>
            </a:r>
            <a:r>
              <a:rPr sz="3200" spc="35" dirty="0">
                <a:latin typeface="Arial"/>
                <a:cs typeface="Arial"/>
              </a:rPr>
              <a:t>,</a:t>
            </a:r>
            <a:r>
              <a:rPr sz="3200" u="heavy" spc="-37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3200" u="heavy" spc="3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4"/>
              </a:rPr>
              <a:t>советы</a:t>
            </a:r>
            <a:r>
              <a:rPr sz="3200" spc="30" dirty="0">
                <a:latin typeface="Arial"/>
                <a:cs typeface="Arial"/>
              </a:rPr>
              <a:t>)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00"/>
              </a:spcBef>
            </a:pPr>
            <a:r>
              <a:rPr sz="3200" u="heavy" spc="-2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5"/>
              </a:rPr>
              <a:t>Skype </a:t>
            </a:r>
            <a:r>
              <a:rPr sz="3200" spc="100" dirty="0">
                <a:latin typeface="Arial"/>
                <a:cs typeface="Arial"/>
              </a:rPr>
              <a:t>(</a:t>
            </a:r>
            <a:r>
              <a:rPr sz="3200" spc="100" dirty="0">
                <a:solidFill>
                  <a:srgbClr val="0462C1"/>
                </a:solidFill>
                <a:latin typeface="Arial"/>
                <a:cs typeface="Arial"/>
                <a:hlinkClick r:id="rId6"/>
              </a:rPr>
              <a:t>инструкция </a:t>
            </a:r>
            <a:r>
              <a:rPr sz="3200" spc="195" dirty="0">
                <a:solidFill>
                  <a:srgbClr val="0462C1"/>
                </a:solidFill>
                <a:latin typeface="Arial"/>
                <a:cs typeface="Arial"/>
                <a:hlinkClick r:id="rId6"/>
              </a:rPr>
              <a:t>по</a:t>
            </a:r>
            <a:r>
              <a:rPr sz="3200" spc="-170" dirty="0">
                <a:solidFill>
                  <a:srgbClr val="0462C1"/>
                </a:solidFill>
                <a:latin typeface="Arial"/>
                <a:cs typeface="Arial"/>
                <a:hlinkClick r:id="rId6"/>
              </a:rPr>
              <a:t> </a:t>
            </a:r>
            <a:r>
              <a:rPr sz="3200" spc="35" dirty="0">
                <a:solidFill>
                  <a:srgbClr val="0462C1"/>
                </a:solidFill>
                <a:latin typeface="Arial"/>
                <a:cs typeface="Arial"/>
                <a:hlinkClick r:id="rId6"/>
              </a:rPr>
              <a:t>работе</a:t>
            </a:r>
            <a:r>
              <a:rPr sz="3200" spc="35" dirty="0">
                <a:latin typeface="Arial"/>
                <a:cs typeface="Arial"/>
              </a:rPr>
              <a:t>)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845"/>
              </a:spcBef>
            </a:pPr>
            <a:r>
              <a:rPr sz="3200" u="heavy" spc="-2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7"/>
              </a:rPr>
              <a:t>YouTube</a:t>
            </a:r>
            <a:r>
              <a:rPr sz="3200" spc="-25" dirty="0">
                <a:solidFill>
                  <a:srgbClr val="0462C1"/>
                </a:solidFill>
                <a:latin typeface="Arial"/>
                <a:cs typeface="Arial"/>
                <a:hlinkClick r:id="rId7"/>
              </a:rPr>
              <a:t> </a:t>
            </a:r>
            <a:r>
              <a:rPr sz="3200" spc="-45" dirty="0">
                <a:latin typeface="Arial"/>
                <a:cs typeface="Arial"/>
              </a:rPr>
              <a:t>+ </a:t>
            </a:r>
            <a:r>
              <a:rPr sz="3200" u="heavy" spc="-15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8"/>
              </a:rPr>
              <a:t>OBS </a:t>
            </a:r>
            <a:r>
              <a:rPr sz="3200" spc="100" dirty="0">
                <a:latin typeface="Arial"/>
                <a:cs typeface="Arial"/>
              </a:rPr>
              <a:t>(</a:t>
            </a:r>
            <a:r>
              <a:rPr sz="3200" spc="100" dirty="0">
                <a:solidFill>
                  <a:srgbClr val="0462C1"/>
                </a:solidFill>
                <a:latin typeface="Arial"/>
                <a:cs typeface="Arial"/>
                <a:hlinkClick r:id="rId9"/>
              </a:rPr>
              <a:t>инструкция </a:t>
            </a:r>
            <a:r>
              <a:rPr sz="3200" spc="200" dirty="0">
                <a:solidFill>
                  <a:srgbClr val="0462C1"/>
                </a:solidFill>
                <a:latin typeface="Arial"/>
                <a:cs typeface="Arial"/>
                <a:hlinkClick r:id="rId9"/>
              </a:rPr>
              <a:t>по</a:t>
            </a:r>
            <a:r>
              <a:rPr sz="3200" spc="-25" dirty="0">
                <a:solidFill>
                  <a:srgbClr val="0462C1"/>
                </a:solidFill>
                <a:latin typeface="Arial"/>
                <a:cs typeface="Arial"/>
                <a:hlinkClick r:id="rId9"/>
              </a:rPr>
              <a:t> </a:t>
            </a:r>
            <a:r>
              <a:rPr sz="3200" spc="30" dirty="0">
                <a:solidFill>
                  <a:srgbClr val="0462C1"/>
                </a:solidFill>
                <a:latin typeface="Arial"/>
                <a:cs typeface="Arial"/>
                <a:hlinkClick r:id="rId9"/>
              </a:rPr>
              <a:t>работе</a:t>
            </a:r>
            <a:r>
              <a:rPr sz="3200" spc="30" dirty="0">
                <a:latin typeface="Arial"/>
                <a:cs typeface="Arial"/>
              </a:rPr>
              <a:t>)</a:t>
            </a:r>
            <a:endParaRPr sz="3200">
              <a:latin typeface="Arial"/>
              <a:cs typeface="Arial"/>
            </a:endParaRPr>
          </a:p>
          <a:p>
            <a:pPr marL="12700" marR="980440">
              <a:lnSpc>
                <a:spcPct val="150100"/>
              </a:lnSpc>
              <a:spcBef>
                <a:spcPts val="1920"/>
              </a:spcBef>
            </a:pPr>
            <a:r>
              <a:rPr sz="3200" u="heavy" spc="8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10"/>
              </a:rPr>
              <a:t>Instagram </a:t>
            </a:r>
            <a:r>
              <a:rPr sz="3200" spc="100" dirty="0">
                <a:latin typeface="Arial"/>
                <a:cs typeface="Arial"/>
              </a:rPr>
              <a:t>(</a:t>
            </a:r>
            <a:r>
              <a:rPr sz="3200" spc="100" dirty="0">
                <a:solidFill>
                  <a:srgbClr val="0462C1"/>
                </a:solidFill>
                <a:latin typeface="Arial"/>
                <a:cs typeface="Arial"/>
                <a:hlinkClick r:id="rId11"/>
              </a:rPr>
              <a:t>инструкция </a:t>
            </a:r>
            <a:r>
              <a:rPr sz="3200" spc="195" dirty="0">
                <a:solidFill>
                  <a:srgbClr val="0462C1"/>
                </a:solidFill>
                <a:latin typeface="Arial"/>
                <a:cs typeface="Arial"/>
                <a:hlinkClick r:id="rId11"/>
              </a:rPr>
              <a:t>по</a:t>
            </a:r>
            <a:r>
              <a:rPr sz="3200" spc="-275" dirty="0">
                <a:solidFill>
                  <a:srgbClr val="0462C1"/>
                </a:solidFill>
                <a:latin typeface="Arial"/>
                <a:cs typeface="Arial"/>
                <a:hlinkClick r:id="rId11"/>
              </a:rPr>
              <a:t> </a:t>
            </a:r>
            <a:r>
              <a:rPr sz="3200" spc="35" dirty="0">
                <a:solidFill>
                  <a:srgbClr val="0462C1"/>
                </a:solidFill>
                <a:latin typeface="Arial"/>
                <a:cs typeface="Arial"/>
                <a:hlinkClick r:id="rId11"/>
              </a:rPr>
              <a:t>работе</a:t>
            </a:r>
            <a:r>
              <a:rPr sz="3200" spc="35" dirty="0">
                <a:latin typeface="Arial"/>
                <a:cs typeface="Arial"/>
              </a:rPr>
              <a:t>)  </a:t>
            </a:r>
            <a:r>
              <a:rPr sz="3200" u="heavy" spc="6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12"/>
              </a:rPr>
              <a:t>Discord </a:t>
            </a:r>
            <a:r>
              <a:rPr sz="3200" spc="100" dirty="0">
                <a:latin typeface="Arial"/>
                <a:cs typeface="Arial"/>
              </a:rPr>
              <a:t>(</a:t>
            </a:r>
            <a:r>
              <a:rPr sz="3200" spc="100" dirty="0">
                <a:solidFill>
                  <a:srgbClr val="0462C1"/>
                </a:solidFill>
                <a:latin typeface="Arial"/>
                <a:cs typeface="Arial"/>
                <a:hlinkClick r:id="rId13"/>
              </a:rPr>
              <a:t>инструкция </a:t>
            </a:r>
            <a:r>
              <a:rPr sz="3200" spc="195" dirty="0">
                <a:solidFill>
                  <a:srgbClr val="0462C1"/>
                </a:solidFill>
                <a:latin typeface="Arial"/>
                <a:cs typeface="Arial"/>
                <a:hlinkClick r:id="rId13"/>
              </a:rPr>
              <a:t>по</a:t>
            </a:r>
            <a:r>
              <a:rPr sz="3200" spc="-200" dirty="0">
                <a:solidFill>
                  <a:srgbClr val="0462C1"/>
                </a:solidFill>
                <a:latin typeface="Arial"/>
                <a:cs typeface="Arial"/>
                <a:hlinkClick r:id="rId13"/>
              </a:rPr>
              <a:t> </a:t>
            </a:r>
            <a:r>
              <a:rPr sz="3200" spc="35" dirty="0">
                <a:solidFill>
                  <a:srgbClr val="0462C1"/>
                </a:solidFill>
                <a:latin typeface="Arial"/>
                <a:cs typeface="Arial"/>
                <a:hlinkClick r:id="rId13"/>
              </a:rPr>
              <a:t>работе</a:t>
            </a:r>
            <a:r>
              <a:rPr sz="3200" spc="35" dirty="0">
                <a:latin typeface="Arial"/>
                <a:cs typeface="Arial"/>
              </a:rPr>
              <a:t>)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392480" y="3937525"/>
            <a:ext cx="762398" cy="53742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412374" y="4780670"/>
            <a:ext cx="673561" cy="68187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95727" y="2944367"/>
            <a:ext cx="735482" cy="694943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453639" y="2014727"/>
            <a:ext cx="685800" cy="688848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467505" y="5643521"/>
            <a:ext cx="661116" cy="661116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497446" y="2481579"/>
            <a:ext cx="3837940" cy="18415"/>
          </a:xfrm>
          <a:custGeom>
            <a:avLst/>
            <a:gdLst/>
            <a:ahLst/>
            <a:cxnLst/>
            <a:rect l="l" t="t" r="r" b="b"/>
            <a:pathLst>
              <a:path w="3837940" h="18414">
                <a:moveTo>
                  <a:pt x="3837431" y="0"/>
                </a:moveTo>
                <a:lnTo>
                  <a:pt x="0" y="0"/>
                </a:lnTo>
                <a:lnTo>
                  <a:pt x="0" y="18287"/>
                </a:lnTo>
                <a:lnTo>
                  <a:pt x="3837431" y="18287"/>
                </a:lnTo>
                <a:lnTo>
                  <a:pt x="3837431" y="0"/>
                </a:lnTo>
                <a:close/>
              </a:path>
            </a:pathLst>
          </a:custGeom>
          <a:solidFill>
            <a:srgbClr val="0462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961254" y="3286252"/>
            <a:ext cx="3837940" cy="18415"/>
          </a:xfrm>
          <a:custGeom>
            <a:avLst/>
            <a:gdLst/>
            <a:ahLst/>
            <a:cxnLst/>
            <a:rect l="l" t="t" r="r" b="b"/>
            <a:pathLst>
              <a:path w="3837940" h="18414">
                <a:moveTo>
                  <a:pt x="3837431" y="0"/>
                </a:moveTo>
                <a:lnTo>
                  <a:pt x="0" y="0"/>
                </a:lnTo>
                <a:lnTo>
                  <a:pt x="0" y="18287"/>
                </a:lnTo>
                <a:lnTo>
                  <a:pt x="3837431" y="18287"/>
                </a:lnTo>
                <a:lnTo>
                  <a:pt x="3837431" y="0"/>
                </a:lnTo>
                <a:close/>
              </a:path>
            </a:pathLst>
          </a:custGeom>
          <a:solidFill>
            <a:srgbClr val="0462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939663" y="4090923"/>
            <a:ext cx="3837940" cy="18415"/>
          </a:xfrm>
          <a:custGeom>
            <a:avLst/>
            <a:gdLst/>
            <a:ahLst/>
            <a:cxnLst/>
            <a:rect l="l" t="t" r="r" b="b"/>
            <a:pathLst>
              <a:path w="3837940" h="18414">
                <a:moveTo>
                  <a:pt x="3837432" y="0"/>
                </a:moveTo>
                <a:lnTo>
                  <a:pt x="0" y="0"/>
                </a:lnTo>
                <a:lnTo>
                  <a:pt x="0" y="18287"/>
                </a:lnTo>
                <a:lnTo>
                  <a:pt x="3837432" y="18287"/>
                </a:lnTo>
                <a:lnTo>
                  <a:pt x="3837432" y="0"/>
                </a:lnTo>
                <a:close/>
              </a:path>
            </a:pathLst>
          </a:custGeom>
          <a:solidFill>
            <a:srgbClr val="0462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878703" y="4895596"/>
            <a:ext cx="3837940" cy="18415"/>
          </a:xfrm>
          <a:custGeom>
            <a:avLst/>
            <a:gdLst/>
            <a:ahLst/>
            <a:cxnLst/>
            <a:rect l="l" t="t" r="r" b="b"/>
            <a:pathLst>
              <a:path w="3837940" h="18414">
                <a:moveTo>
                  <a:pt x="3837431" y="0"/>
                </a:moveTo>
                <a:lnTo>
                  <a:pt x="0" y="0"/>
                </a:lnTo>
                <a:lnTo>
                  <a:pt x="0" y="18287"/>
                </a:lnTo>
                <a:lnTo>
                  <a:pt x="3837431" y="18287"/>
                </a:lnTo>
                <a:lnTo>
                  <a:pt x="3837431" y="0"/>
                </a:lnTo>
                <a:close/>
              </a:path>
            </a:pathLst>
          </a:custGeom>
          <a:solidFill>
            <a:srgbClr val="0462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01663" y="5700204"/>
            <a:ext cx="3828415" cy="18415"/>
          </a:xfrm>
          <a:custGeom>
            <a:avLst/>
            <a:gdLst/>
            <a:ahLst/>
            <a:cxnLst/>
            <a:rect l="l" t="t" r="r" b="b"/>
            <a:pathLst>
              <a:path w="3828415" h="18414">
                <a:moveTo>
                  <a:pt x="3828287" y="0"/>
                </a:moveTo>
                <a:lnTo>
                  <a:pt x="0" y="0"/>
                </a:lnTo>
                <a:lnTo>
                  <a:pt x="0" y="18288"/>
                </a:lnTo>
                <a:lnTo>
                  <a:pt x="3828287" y="18288"/>
                </a:lnTo>
                <a:lnTo>
                  <a:pt x="3828287" y="0"/>
                </a:lnTo>
                <a:close/>
              </a:path>
            </a:pathLst>
          </a:custGeom>
          <a:solidFill>
            <a:srgbClr val="0462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70271" y="6504876"/>
            <a:ext cx="3837940" cy="18415"/>
          </a:xfrm>
          <a:custGeom>
            <a:avLst/>
            <a:gdLst/>
            <a:ahLst/>
            <a:cxnLst/>
            <a:rect l="l" t="t" r="r" b="b"/>
            <a:pathLst>
              <a:path w="3837940" h="18415">
                <a:moveTo>
                  <a:pt x="3837431" y="0"/>
                </a:moveTo>
                <a:lnTo>
                  <a:pt x="0" y="0"/>
                </a:lnTo>
                <a:lnTo>
                  <a:pt x="0" y="18287"/>
                </a:lnTo>
                <a:lnTo>
                  <a:pt x="3837431" y="18287"/>
                </a:lnTo>
                <a:lnTo>
                  <a:pt x="3837431" y="0"/>
                </a:lnTo>
                <a:close/>
              </a:path>
            </a:pathLst>
          </a:custGeom>
          <a:solidFill>
            <a:srgbClr val="0462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070730" y="2085543"/>
            <a:ext cx="7818755" cy="447929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10"/>
              </a:spcBef>
            </a:pPr>
            <a:r>
              <a:rPr sz="2800" u="heavy" spc="4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GoogleForms</a:t>
            </a:r>
            <a:r>
              <a:rPr sz="2800" spc="-125" dirty="0">
                <a:solidFill>
                  <a:srgbClr val="0462C1"/>
                </a:solidFill>
                <a:latin typeface="Arial"/>
                <a:cs typeface="Arial"/>
                <a:hlinkClick r:id="rId2"/>
              </a:rPr>
              <a:t> </a:t>
            </a:r>
            <a:r>
              <a:rPr sz="2800" spc="100" dirty="0">
                <a:latin typeface="Arial"/>
                <a:cs typeface="Arial"/>
              </a:rPr>
              <a:t>(</a:t>
            </a:r>
            <a:r>
              <a:rPr sz="2800" spc="100" dirty="0">
                <a:solidFill>
                  <a:srgbClr val="0462C1"/>
                </a:solidFill>
                <a:latin typeface="Arial"/>
                <a:cs typeface="Arial"/>
                <a:hlinkClick r:id="rId3"/>
              </a:rPr>
              <a:t>инструкция</a:t>
            </a:r>
            <a:r>
              <a:rPr sz="2800" spc="-145" dirty="0">
                <a:solidFill>
                  <a:srgbClr val="0462C1"/>
                </a:solidFill>
                <a:latin typeface="Arial"/>
                <a:cs typeface="Arial"/>
                <a:hlinkClick r:id="rId3"/>
              </a:rPr>
              <a:t> </a:t>
            </a:r>
            <a:r>
              <a:rPr sz="2800" spc="180" dirty="0">
                <a:solidFill>
                  <a:srgbClr val="0462C1"/>
                </a:solidFill>
                <a:latin typeface="Arial"/>
                <a:cs typeface="Arial"/>
                <a:hlinkClick r:id="rId3"/>
              </a:rPr>
              <a:t>по</a:t>
            </a:r>
            <a:r>
              <a:rPr sz="2800" spc="-75" dirty="0">
                <a:solidFill>
                  <a:srgbClr val="0462C1"/>
                </a:solidFill>
                <a:latin typeface="Arial"/>
                <a:cs typeface="Arial"/>
                <a:hlinkClick r:id="rId3"/>
              </a:rPr>
              <a:t> </a:t>
            </a:r>
            <a:r>
              <a:rPr sz="2800" spc="65" dirty="0">
                <a:solidFill>
                  <a:srgbClr val="0462C1"/>
                </a:solidFill>
                <a:latin typeface="Arial"/>
                <a:cs typeface="Arial"/>
                <a:hlinkClick r:id="rId3"/>
              </a:rPr>
              <a:t>работе</a:t>
            </a:r>
            <a:r>
              <a:rPr sz="2800" spc="-105" dirty="0">
                <a:solidFill>
                  <a:srgbClr val="0462C1"/>
                </a:solidFill>
                <a:latin typeface="Arial"/>
                <a:cs typeface="Arial"/>
                <a:hlinkClick r:id="rId3"/>
              </a:rPr>
              <a:t> </a:t>
            </a:r>
            <a:r>
              <a:rPr sz="2800" spc="-30" dirty="0">
                <a:latin typeface="Arial"/>
                <a:cs typeface="Arial"/>
              </a:rPr>
              <a:t>+</a:t>
            </a:r>
            <a:r>
              <a:rPr sz="2800" u="heavy" spc="-6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2800" u="heavy" spc="6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4"/>
              </a:rPr>
              <a:t>видео</a:t>
            </a:r>
            <a:r>
              <a:rPr sz="2800" spc="60" dirty="0">
                <a:latin typeface="Arial"/>
                <a:cs typeface="Arial"/>
              </a:rPr>
              <a:t>)</a:t>
            </a:r>
            <a:endParaRPr sz="2800" dirty="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2975"/>
              </a:spcBef>
            </a:pPr>
            <a:r>
              <a:rPr sz="2800" u="heavy" spc="-3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5"/>
              </a:rPr>
              <a:t>H5P</a:t>
            </a:r>
            <a:r>
              <a:rPr sz="2800" spc="-30" dirty="0">
                <a:solidFill>
                  <a:srgbClr val="0462C1"/>
                </a:solidFill>
                <a:latin typeface="Arial"/>
                <a:cs typeface="Arial"/>
                <a:hlinkClick r:id="rId5"/>
              </a:rPr>
              <a:t> </a:t>
            </a:r>
            <a:r>
              <a:rPr sz="2800" spc="100" dirty="0">
                <a:latin typeface="Arial"/>
                <a:cs typeface="Arial"/>
              </a:rPr>
              <a:t>(</a:t>
            </a:r>
            <a:r>
              <a:rPr sz="2800" spc="100" dirty="0">
                <a:solidFill>
                  <a:srgbClr val="0462C1"/>
                </a:solidFill>
                <a:latin typeface="Arial"/>
                <a:cs typeface="Arial"/>
                <a:hlinkClick r:id="rId6"/>
              </a:rPr>
              <a:t>инструкция </a:t>
            </a:r>
            <a:r>
              <a:rPr sz="2800" spc="180" dirty="0">
                <a:solidFill>
                  <a:srgbClr val="0462C1"/>
                </a:solidFill>
                <a:latin typeface="Arial"/>
                <a:cs typeface="Arial"/>
                <a:hlinkClick r:id="rId6"/>
              </a:rPr>
              <a:t>по</a:t>
            </a:r>
            <a:r>
              <a:rPr sz="2800" spc="-355" dirty="0">
                <a:solidFill>
                  <a:srgbClr val="0462C1"/>
                </a:solidFill>
                <a:latin typeface="Arial"/>
                <a:cs typeface="Arial"/>
                <a:hlinkClick r:id="rId6"/>
              </a:rPr>
              <a:t> </a:t>
            </a:r>
            <a:r>
              <a:rPr sz="2800" spc="40" dirty="0">
                <a:solidFill>
                  <a:srgbClr val="0462C1"/>
                </a:solidFill>
                <a:latin typeface="Arial"/>
                <a:cs typeface="Arial"/>
                <a:hlinkClick r:id="rId6"/>
              </a:rPr>
              <a:t>работе</a:t>
            </a:r>
            <a:r>
              <a:rPr sz="2800" spc="40" dirty="0">
                <a:latin typeface="Arial"/>
                <a:cs typeface="Arial"/>
              </a:rPr>
              <a:t>)</a:t>
            </a:r>
            <a:endParaRPr sz="2800" dirty="0">
              <a:latin typeface="Arial"/>
              <a:cs typeface="Arial"/>
            </a:endParaRPr>
          </a:p>
          <a:p>
            <a:pPr marL="13335" marR="1995805" indent="-1270">
              <a:lnSpc>
                <a:spcPct val="188600"/>
              </a:lnSpc>
              <a:spcBef>
                <a:spcPts val="5"/>
              </a:spcBef>
            </a:pPr>
            <a:r>
              <a:rPr sz="2800" u="heavy" spc="-69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7"/>
              </a:rPr>
              <a:t> </a:t>
            </a:r>
            <a:r>
              <a:rPr sz="2800" u="heavy" spc="9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7"/>
              </a:rPr>
              <a:t>еТреники</a:t>
            </a:r>
            <a:r>
              <a:rPr sz="2800" spc="95" dirty="0">
                <a:solidFill>
                  <a:srgbClr val="0462C1"/>
                </a:solidFill>
                <a:latin typeface="Arial"/>
                <a:cs typeface="Arial"/>
                <a:hlinkClick r:id="rId7"/>
              </a:rPr>
              <a:t> </a:t>
            </a:r>
            <a:r>
              <a:rPr sz="2800" spc="100" dirty="0">
                <a:latin typeface="Arial"/>
                <a:cs typeface="Arial"/>
              </a:rPr>
              <a:t>(</a:t>
            </a:r>
            <a:r>
              <a:rPr sz="2800" spc="100" dirty="0">
                <a:solidFill>
                  <a:srgbClr val="0462C1"/>
                </a:solidFill>
                <a:latin typeface="Arial"/>
                <a:cs typeface="Arial"/>
                <a:hlinkClick r:id="rId8"/>
              </a:rPr>
              <a:t>инструкция </a:t>
            </a:r>
            <a:r>
              <a:rPr sz="2800" spc="185" dirty="0">
                <a:solidFill>
                  <a:srgbClr val="0462C1"/>
                </a:solidFill>
                <a:latin typeface="Arial"/>
                <a:cs typeface="Arial"/>
                <a:hlinkClick r:id="rId8"/>
              </a:rPr>
              <a:t>по</a:t>
            </a:r>
            <a:r>
              <a:rPr sz="2800" spc="-505" dirty="0">
                <a:solidFill>
                  <a:srgbClr val="0462C1"/>
                </a:solidFill>
                <a:latin typeface="Arial"/>
                <a:cs typeface="Arial"/>
                <a:hlinkClick r:id="rId8"/>
              </a:rPr>
              <a:t> </a:t>
            </a:r>
            <a:r>
              <a:rPr sz="2800" spc="40" dirty="0">
                <a:solidFill>
                  <a:srgbClr val="0462C1"/>
                </a:solidFill>
                <a:latin typeface="Arial"/>
                <a:cs typeface="Arial"/>
                <a:hlinkClick r:id="rId8"/>
              </a:rPr>
              <a:t>работе</a:t>
            </a:r>
            <a:r>
              <a:rPr sz="2800" spc="40" dirty="0">
                <a:latin typeface="Arial"/>
                <a:cs typeface="Arial"/>
              </a:rPr>
              <a:t>)  </a:t>
            </a:r>
            <a:r>
              <a:rPr sz="2800" u="heavy" spc="10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9"/>
              </a:rPr>
              <a:t>Typeform</a:t>
            </a:r>
            <a:r>
              <a:rPr sz="2800" spc="100" dirty="0">
                <a:solidFill>
                  <a:srgbClr val="0462C1"/>
                </a:solidFill>
                <a:latin typeface="Arial"/>
                <a:cs typeface="Arial"/>
                <a:hlinkClick r:id="rId9"/>
              </a:rPr>
              <a:t> </a:t>
            </a:r>
            <a:r>
              <a:rPr sz="2800" spc="100" dirty="0">
                <a:latin typeface="Arial"/>
                <a:cs typeface="Arial"/>
              </a:rPr>
              <a:t>(</a:t>
            </a:r>
            <a:r>
              <a:rPr sz="2800" spc="100" dirty="0">
                <a:solidFill>
                  <a:srgbClr val="0462C1"/>
                </a:solidFill>
                <a:latin typeface="Arial"/>
                <a:cs typeface="Arial"/>
                <a:hlinkClick r:id="rId10"/>
              </a:rPr>
              <a:t>инструкция </a:t>
            </a:r>
            <a:r>
              <a:rPr sz="2800" spc="185" dirty="0">
                <a:solidFill>
                  <a:srgbClr val="0462C1"/>
                </a:solidFill>
                <a:latin typeface="Arial"/>
                <a:cs typeface="Arial"/>
                <a:hlinkClick r:id="rId10"/>
              </a:rPr>
              <a:t>по</a:t>
            </a:r>
            <a:r>
              <a:rPr sz="2800" spc="-565" dirty="0">
                <a:solidFill>
                  <a:srgbClr val="0462C1"/>
                </a:solidFill>
                <a:latin typeface="Arial"/>
                <a:cs typeface="Arial"/>
                <a:hlinkClick r:id="rId10"/>
              </a:rPr>
              <a:t> </a:t>
            </a:r>
            <a:r>
              <a:rPr sz="2800" spc="40" dirty="0">
                <a:solidFill>
                  <a:srgbClr val="0462C1"/>
                </a:solidFill>
                <a:latin typeface="Arial"/>
                <a:cs typeface="Arial"/>
                <a:hlinkClick r:id="rId10"/>
              </a:rPr>
              <a:t>работе</a:t>
            </a:r>
            <a:r>
              <a:rPr sz="2800" spc="40" dirty="0">
                <a:latin typeface="Arial"/>
                <a:cs typeface="Arial"/>
              </a:rPr>
              <a:t>)</a:t>
            </a:r>
            <a:endParaRPr sz="2800" dirty="0">
              <a:latin typeface="Arial"/>
              <a:cs typeface="Arial"/>
            </a:endParaRPr>
          </a:p>
          <a:p>
            <a:pPr marL="13335" marR="1242695">
              <a:lnSpc>
                <a:spcPct val="188600"/>
              </a:lnSpc>
              <a:spcBef>
                <a:spcPts val="5"/>
              </a:spcBef>
            </a:pPr>
            <a:r>
              <a:rPr sz="2800" u="heavy" spc="4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11"/>
              </a:rPr>
              <a:t>SurveyMonkey</a:t>
            </a:r>
            <a:r>
              <a:rPr sz="2800" spc="45" dirty="0">
                <a:solidFill>
                  <a:srgbClr val="0462C1"/>
                </a:solidFill>
                <a:latin typeface="Arial"/>
                <a:cs typeface="Arial"/>
                <a:hlinkClick r:id="rId11"/>
              </a:rPr>
              <a:t> </a:t>
            </a:r>
            <a:r>
              <a:rPr sz="2800" spc="95" dirty="0">
                <a:latin typeface="Arial"/>
                <a:cs typeface="Arial"/>
              </a:rPr>
              <a:t>(</a:t>
            </a:r>
            <a:r>
              <a:rPr sz="2800" spc="95" dirty="0">
                <a:solidFill>
                  <a:srgbClr val="0462C1"/>
                </a:solidFill>
                <a:latin typeface="Arial"/>
                <a:cs typeface="Arial"/>
                <a:hlinkClick r:id="rId12"/>
              </a:rPr>
              <a:t>инструкция </a:t>
            </a:r>
            <a:r>
              <a:rPr sz="2800" spc="180" dirty="0">
                <a:solidFill>
                  <a:srgbClr val="0462C1"/>
                </a:solidFill>
                <a:latin typeface="Arial"/>
                <a:cs typeface="Arial"/>
                <a:hlinkClick r:id="rId12"/>
              </a:rPr>
              <a:t>по</a:t>
            </a:r>
            <a:r>
              <a:rPr sz="2800" spc="-495" dirty="0">
                <a:solidFill>
                  <a:srgbClr val="0462C1"/>
                </a:solidFill>
                <a:latin typeface="Arial"/>
                <a:cs typeface="Arial"/>
                <a:hlinkClick r:id="rId12"/>
              </a:rPr>
              <a:t> </a:t>
            </a:r>
            <a:r>
              <a:rPr sz="2800" spc="40" dirty="0">
                <a:solidFill>
                  <a:srgbClr val="0462C1"/>
                </a:solidFill>
                <a:latin typeface="Arial"/>
                <a:cs typeface="Arial"/>
                <a:hlinkClick r:id="rId12"/>
              </a:rPr>
              <a:t>работе</a:t>
            </a:r>
            <a:r>
              <a:rPr sz="2800" spc="40" dirty="0">
                <a:latin typeface="Arial"/>
                <a:cs typeface="Arial"/>
              </a:rPr>
              <a:t>)  </a:t>
            </a:r>
            <a:r>
              <a:rPr sz="2800" u="heavy" spc="8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13"/>
              </a:rPr>
              <a:t>Kahoot</a:t>
            </a:r>
            <a:r>
              <a:rPr sz="2800" spc="85" dirty="0">
                <a:solidFill>
                  <a:srgbClr val="0462C1"/>
                </a:solidFill>
                <a:latin typeface="Arial"/>
                <a:cs typeface="Arial"/>
                <a:hlinkClick r:id="rId13"/>
              </a:rPr>
              <a:t> </a:t>
            </a:r>
            <a:r>
              <a:rPr sz="2800" spc="100" dirty="0">
                <a:latin typeface="Arial"/>
                <a:cs typeface="Arial"/>
              </a:rPr>
              <a:t>(</a:t>
            </a:r>
            <a:r>
              <a:rPr sz="2800" spc="100" dirty="0">
                <a:solidFill>
                  <a:srgbClr val="0462C1"/>
                </a:solidFill>
                <a:latin typeface="Arial"/>
                <a:cs typeface="Arial"/>
                <a:hlinkClick r:id="rId14"/>
              </a:rPr>
              <a:t>инструкция </a:t>
            </a:r>
            <a:r>
              <a:rPr sz="2800" spc="180" dirty="0">
                <a:solidFill>
                  <a:srgbClr val="0462C1"/>
                </a:solidFill>
                <a:latin typeface="Arial"/>
                <a:cs typeface="Arial"/>
                <a:hlinkClick r:id="rId14"/>
              </a:rPr>
              <a:t>по</a:t>
            </a:r>
            <a:r>
              <a:rPr sz="2800" spc="-455" dirty="0">
                <a:solidFill>
                  <a:srgbClr val="0462C1"/>
                </a:solidFill>
                <a:latin typeface="Arial"/>
                <a:cs typeface="Arial"/>
                <a:hlinkClick r:id="rId14"/>
              </a:rPr>
              <a:t> </a:t>
            </a:r>
            <a:r>
              <a:rPr sz="2800" spc="35" dirty="0">
                <a:solidFill>
                  <a:srgbClr val="0462C1"/>
                </a:solidFill>
                <a:latin typeface="Arial"/>
                <a:cs typeface="Arial"/>
                <a:hlinkClick r:id="rId14"/>
              </a:rPr>
              <a:t>работе</a:t>
            </a:r>
            <a:r>
              <a:rPr sz="2800" spc="35" dirty="0">
                <a:latin typeface="Arial"/>
                <a:cs typeface="Arial"/>
              </a:rPr>
              <a:t>)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685800" y="489994"/>
            <a:ext cx="10896600" cy="6533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5015"/>
              </a:lnSpc>
              <a:spcBef>
                <a:spcPts val="95"/>
              </a:spcBef>
            </a:pPr>
            <a:r>
              <a:rPr spc="535" dirty="0" err="1" smtClean="0"/>
              <a:t>Инструменты</a:t>
            </a:r>
            <a:r>
              <a:rPr lang="ru-RU" spc="535" dirty="0" smtClean="0"/>
              <a:t> </a:t>
            </a:r>
            <a:r>
              <a:rPr spc="430" dirty="0" err="1" smtClean="0"/>
              <a:t>по</a:t>
            </a:r>
            <a:r>
              <a:rPr spc="430" dirty="0" smtClean="0"/>
              <a:t> </a:t>
            </a:r>
            <a:r>
              <a:rPr spc="425" dirty="0"/>
              <a:t>оценке</a:t>
            </a:r>
            <a:r>
              <a:rPr spc="-135" dirty="0"/>
              <a:t> </a:t>
            </a:r>
            <a:r>
              <a:rPr spc="575" dirty="0"/>
              <a:t>знаний</a:t>
            </a:r>
          </a:p>
        </p:txBody>
      </p:sp>
      <p:sp>
        <p:nvSpPr>
          <p:cNvPr id="10" name="object 10"/>
          <p:cNvSpPr/>
          <p:nvPr/>
        </p:nvSpPr>
        <p:spPr>
          <a:xfrm>
            <a:off x="2618232" y="5041391"/>
            <a:ext cx="630936" cy="63398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12135" y="4276344"/>
            <a:ext cx="637032" cy="63703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459856" y="3924786"/>
            <a:ext cx="987310" cy="19144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493264" y="3029711"/>
            <a:ext cx="920496" cy="71628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50007" y="2054351"/>
            <a:ext cx="1207008" cy="886968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612135" y="5803391"/>
            <a:ext cx="640079" cy="640079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26" name="Picture 2" descr="C:\Users\user\Desktop\5 ЭЛ.Ж.pn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399"/>
            <a:ext cx="3190476" cy="657143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4838000" y="1295400"/>
            <a:ext cx="44919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hlinkClick r:id="rId22"/>
              </a:rPr>
              <a:t>https://cop.admhmao.ru/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16778" y="2778251"/>
            <a:ext cx="4928870" cy="21590"/>
          </a:xfrm>
          <a:custGeom>
            <a:avLst/>
            <a:gdLst/>
            <a:ahLst/>
            <a:cxnLst/>
            <a:rect l="l" t="t" r="r" b="b"/>
            <a:pathLst>
              <a:path w="4928870" h="21589">
                <a:moveTo>
                  <a:pt x="4928616" y="0"/>
                </a:moveTo>
                <a:lnTo>
                  <a:pt x="0" y="0"/>
                </a:lnTo>
                <a:lnTo>
                  <a:pt x="0" y="21336"/>
                </a:lnTo>
                <a:lnTo>
                  <a:pt x="4928616" y="21336"/>
                </a:lnTo>
                <a:lnTo>
                  <a:pt x="4928616" y="0"/>
                </a:lnTo>
                <a:close/>
              </a:path>
            </a:pathLst>
          </a:custGeom>
          <a:solidFill>
            <a:srgbClr val="0462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90257" y="3768852"/>
            <a:ext cx="4928870" cy="21590"/>
          </a:xfrm>
          <a:custGeom>
            <a:avLst/>
            <a:gdLst/>
            <a:ahLst/>
            <a:cxnLst/>
            <a:rect l="l" t="t" r="r" b="b"/>
            <a:pathLst>
              <a:path w="4928870" h="21589">
                <a:moveTo>
                  <a:pt x="4928616" y="0"/>
                </a:moveTo>
                <a:lnTo>
                  <a:pt x="0" y="0"/>
                </a:lnTo>
                <a:lnTo>
                  <a:pt x="0" y="21336"/>
                </a:lnTo>
                <a:lnTo>
                  <a:pt x="4928616" y="21336"/>
                </a:lnTo>
                <a:lnTo>
                  <a:pt x="4928616" y="0"/>
                </a:lnTo>
                <a:close/>
              </a:path>
            </a:pathLst>
          </a:custGeom>
          <a:solidFill>
            <a:srgbClr val="0462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655561" y="4735067"/>
            <a:ext cx="4928870" cy="21590"/>
          </a:xfrm>
          <a:custGeom>
            <a:avLst/>
            <a:gdLst/>
            <a:ahLst/>
            <a:cxnLst/>
            <a:rect l="l" t="t" r="r" b="b"/>
            <a:pathLst>
              <a:path w="4928870" h="21589">
                <a:moveTo>
                  <a:pt x="4928616" y="0"/>
                </a:moveTo>
                <a:lnTo>
                  <a:pt x="0" y="0"/>
                </a:lnTo>
                <a:lnTo>
                  <a:pt x="0" y="21335"/>
                </a:lnTo>
                <a:lnTo>
                  <a:pt x="4928616" y="21335"/>
                </a:lnTo>
                <a:lnTo>
                  <a:pt x="4928616" y="0"/>
                </a:lnTo>
                <a:close/>
              </a:path>
            </a:pathLst>
          </a:custGeom>
          <a:solidFill>
            <a:srgbClr val="0462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698233" y="5753100"/>
            <a:ext cx="4925695" cy="21590"/>
          </a:xfrm>
          <a:custGeom>
            <a:avLst/>
            <a:gdLst/>
            <a:ahLst/>
            <a:cxnLst/>
            <a:rect l="l" t="t" r="r" b="b"/>
            <a:pathLst>
              <a:path w="4925695" h="21589">
                <a:moveTo>
                  <a:pt x="4925568" y="0"/>
                </a:moveTo>
                <a:lnTo>
                  <a:pt x="0" y="0"/>
                </a:lnTo>
                <a:lnTo>
                  <a:pt x="0" y="21336"/>
                </a:lnTo>
                <a:lnTo>
                  <a:pt x="4925568" y="21336"/>
                </a:lnTo>
                <a:lnTo>
                  <a:pt x="4925568" y="0"/>
                </a:lnTo>
                <a:close/>
              </a:path>
            </a:pathLst>
          </a:custGeom>
          <a:solidFill>
            <a:srgbClr val="0462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460750" y="2275789"/>
            <a:ext cx="8509635" cy="3550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z="3600" u="heavy" spc="5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</a:rPr>
              <a:t>Wizer.Me</a:t>
            </a:r>
            <a:r>
              <a:rPr sz="3600" spc="50" dirty="0">
                <a:solidFill>
                  <a:srgbClr val="0462C1"/>
                </a:solidFill>
                <a:latin typeface="Arial"/>
                <a:cs typeface="Arial"/>
              </a:rPr>
              <a:t> </a:t>
            </a:r>
            <a:r>
              <a:rPr sz="3600" spc="120" dirty="0">
                <a:latin typeface="Arial"/>
                <a:cs typeface="Arial"/>
              </a:rPr>
              <a:t>(</a:t>
            </a:r>
            <a:r>
              <a:rPr sz="3600" spc="120" dirty="0">
                <a:solidFill>
                  <a:srgbClr val="0462C1"/>
                </a:solidFill>
                <a:latin typeface="Arial"/>
                <a:cs typeface="Arial"/>
                <a:hlinkClick r:id="rId2"/>
              </a:rPr>
              <a:t>инструкция </a:t>
            </a:r>
            <a:r>
              <a:rPr sz="3600" spc="225" dirty="0">
                <a:solidFill>
                  <a:srgbClr val="0462C1"/>
                </a:solidFill>
                <a:latin typeface="Arial"/>
                <a:cs typeface="Arial"/>
                <a:hlinkClick r:id="rId2"/>
              </a:rPr>
              <a:t>по</a:t>
            </a:r>
            <a:r>
              <a:rPr sz="3600" spc="-345" dirty="0">
                <a:solidFill>
                  <a:srgbClr val="0462C1"/>
                </a:solidFill>
                <a:latin typeface="Arial"/>
                <a:cs typeface="Arial"/>
                <a:hlinkClick r:id="rId2"/>
              </a:rPr>
              <a:t> </a:t>
            </a:r>
            <a:r>
              <a:rPr sz="3600" spc="45" dirty="0">
                <a:solidFill>
                  <a:srgbClr val="0462C1"/>
                </a:solidFill>
                <a:latin typeface="Arial"/>
                <a:cs typeface="Arial"/>
                <a:hlinkClick r:id="rId2"/>
              </a:rPr>
              <a:t>работе</a:t>
            </a:r>
            <a:r>
              <a:rPr sz="3600" spc="45" dirty="0">
                <a:latin typeface="Arial"/>
                <a:cs typeface="Arial"/>
              </a:rPr>
              <a:t>)</a:t>
            </a:r>
            <a:endParaRPr sz="3600">
              <a:latin typeface="Arial"/>
              <a:cs typeface="Arial"/>
            </a:endParaRPr>
          </a:p>
          <a:p>
            <a:pPr marL="13335" marR="5080" indent="-1270">
              <a:lnSpc>
                <a:spcPct val="176200"/>
              </a:lnSpc>
              <a:spcBef>
                <a:spcPts val="190"/>
              </a:spcBef>
            </a:pPr>
            <a:r>
              <a:rPr sz="3600" u="heavy" spc="-894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3600" u="heavy" spc="8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3"/>
              </a:rPr>
              <a:t>01математика</a:t>
            </a:r>
            <a:r>
              <a:rPr sz="3600" spc="85" dirty="0">
                <a:solidFill>
                  <a:srgbClr val="0462C1"/>
                </a:solidFill>
                <a:latin typeface="Arial"/>
                <a:cs typeface="Arial"/>
                <a:hlinkClick r:id="rId3"/>
              </a:rPr>
              <a:t> </a:t>
            </a:r>
            <a:r>
              <a:rPr sz="3600" spc="120" dirty="0">
                <a:latin typeface="Arial"/>
                <a:cs typeface="Arial"/>
              </a:rPr>
              <a:t>(</a:t>
            </a:r>
            <a:r>
              <a:rPr sz="3600" spc="120" dirty="0">
                <a:solidFill>
                  <a:srgbClr val="0462C1"/>
                </a:solidFill>
                <a:latin typeface="Arial"/>
                <a:cs typeface="Arial"/>
                <a:hlinkClick r:id="rId4"/>
              </a:rPr>
              <a:t>инструкция </a:t>
            </a:r>
            <a:r>
              <a:rPr sz="3600" spc="225" dirty="0">
                <a:solidFill>
                  <a:srgbClr val="0462C1"/>
                </a:solidFill>
                <a:latin typeface="Arial"/>
                <a:cs typeface="Arial"/>
                <a:hlinkClick r:id="rId4"/>
              </a:rPr>
              <a:t>по</a:t>
            </a:r>
            <a:r>
              <a:rPr sz="3600" spc="-425" dirty="0">
                <a:solidFill>
                  <a:srgbClr val="0462C1"/>
                </a:solidFill>
                <a:latin typeface="Arial"/>
                <a:cs typeface="Arial"/>
                <a:hlinkClick r:id="rId4"/>
              </a:rPr>
              <a:t> </a:t>
            </a:r>
            <a:r>
              <a:rPr sz="3600" spc="45" dirty="0">
                <a:solidFill>
                  <a:srgbClr val="0462C1"/>
                </a:solidFill>
                <a:latin typeface="Arial"/>
                <a:cs typeface="Arial"/>
                <a:hlinkClick r:id="rId4"/>
              </a:rPr>
              <a:t>работе</a:t>
            </a:r>
            <a:r>
              <a:rPr sz="3600" spc="45" dirty="0">
                <a:latin typeface="Arial"/>
                <a:cs typeface="Arial"/>
              </a:rPr>
              <a:t>)  </a:t>
            </a:r>
            <a:r>
              <a:rPr sz="3600" u="heavy" spc="6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5"/>
              </a:rPr>
              <a:t>LearningApps</a:t>
            </a:r>
            <a:r>
              <a:rPr sz="3600" spc="65" dirty="0">
                <a:solidFill>
                  <a:srgbClr val="0462C1"/>
                </a:solidFill>
                <a:latin typeface="Arial"/>
                <a:cs typeface="Arial"/>
                <a:hlinkClick r:id="rId5"/>
              </a:rPr>
              <a:t> </a:t>
            </a:r>
            <a:r>
              <a:rPr sz="3600" spc="120" dirty="0">
                <a:latin typeface="Arial"/>
                <a:cs typeface="Arial"/>
              </a:rPr>
              <a:t>(</a:t>
            </a:r>
            <a:r>
              <a:rPr sz="3600" spc="120" dirty="0">
                <a:solidFill>
                  <a:srgbClr val="0462C1"/>
                </a:solidFill>
                <a:latin typeface="Arial"/>
                <a:cs typeface="Arial"/>
                <a:hlinkClick r:id="rId6"/>
              </a:rPr>
              <a:t>инструкция </a:t>
            </a:r>
            <a:r>
              <a:rPr sz="3600" spc="225" dirty="0">
                <a:solidFill>
                  <a:srgbClr val="0462C1"/>
                </a:solidFill>
                <a:latin typeface="Arial"/>
                <a:cs typeface="Arial"/>
                <a:hlinkClick r:id="rId6"/>
              </a:rPr>
              <a:t>по</a:t>
            </a:r>
            <a:r>
              <a:rPr sz="3600" spc="-385" dirty="0">
                <a:solidFill>
                  <a:srgbClr val="0462C1"/>
                </a:solidFill>
                <a:latin typeface="Arial"/>
                <a:cs typeface="Arial"/>
                <a:hlinkClick r:id="rId6"/>
              </a:rPr>
              <a:t> </a:t>
            </a:r>
            <a:r>
              <a:rPr sz="3600" spc="45" dirty="0">
                <a:solidFill>
                  <a:srgbClr val="0462C1"/>
                </a:solidFill>
                <a:latin typeface="Arial"/>
                <a:cs typeface="Arial"/>
                <a:hlinkClick r:id="rId6"/>
              </a:rPr>
              <a:t>работе</a:t>
            </a:r>
            <a:r>
              <a:rPr sz="3600" spc="45" dirty="0">
                <a:latin typeface="Arial"/>
                <a:cs typeface="Arial"/>
              </a:rPr>
              <a:t>)</a:t>
            </a:r>
            <a:endParaRPr sz="360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3700"/>
              </a:spcBef>
            </a:pPr>
            <a:r>
              <a:rPr sz="3600" u="heavy" spc="8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7"/>
              </a:rPr>
              <a:t>Phet.colorado</a:t>
            </a:r>
            <a:r>
              <a:rPr sz="3600" spc="85" dirty="0">
                <a:solidFill>
                  <a:srgbClr val="0462C1"/>
                </a:solidFill>
                <a:latin typeface="Arial"/>
                <a:cs typeface="Arial"/>
                <a:hlinkClick r:id="rId7"/>
              </a:rPr>
              <a:t> </a:t>
            </a:r>
            <a:r>
              <a:rPr sz="3600" spc="120" dirty="0">
                <a:latin typeface="Arial"/>
                <a:cs typeface="Arial"/>
              </a:rPr>
              <a:t>(</a:t>
            </a:r>
            <a:r>
              <a:rPr sz="3600" spc="120" dirty="0">
                <a:solidFill>
                  <a:srgbClr val="0462C1"/>
                </a:solidFill>
                <a:latin typeface="Arial"/>
                <a:cs typeface="Arial"/>
                <a:hlinkClick r:id="rId8"/>
              </a:rPr>
              <a:t>инструкция </a:t>
            </a:r>
            <a:r>
              <a:rPr sz="3600" spc="225" dirty="0">
                <a:solidFill>
                  <a:srgbClr val="0462C1"/>
                </a:solidFill>
                <a:latin typeface="Arial"/>
                <a:cs typeface="Arial"/>
                <a:hlinkClick r:id="rId8"/>
              </a:rPr>
              <a:t>по</a:t>
            </a:r>
            <a:r>
              <a:rPr sz="3600" spc="-405" dirty="0">
                <a:solidFill>
                  <a:srgbClr val="0462C1"/>
                </a:solidFill>
                <a:latin typeface="Arial"/>
                <a:cs typeface="Arial"/>
                <a:hlinkClick r:id="rId8"/>
              </a:rPr>
              <a:t> </a:t>
            </a:r>
            <a:r>
              <a:rPr sz="3600" spc="40" dirty="0">
                <a:solidFill>
                  <a:srgbClr val="0462C1"/>
                </a:solidFill>
                <a:latin typeface="Arial"/>
                <a:cs typeface="Arial"/>
                <a:hlinkClick r:id="rId8"/>
              </a:rPr>
              <a:t>работе</a:t>
            </a:r>
            <a:r>
              <a:rPr sz="3600" spc="40" dirty="0">
                <a:latin typeface="Arial"/>
                <a:cs typeface="Arial"/>
              </a:rPr>
              <a:t>)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313558" y="197053"/>
            <a:ext cx="8449945" cy="12992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5015"/>
              </a:lnSpc>
              <a:spcBef>
                <a:spcPts val="95"/>
              </a:spcBef>
            </a:pPr>
            <a:r>
              <a:rPr spc="535" dirty="0"/>
              <a:t>Инструменты</a:t>
            </a:r>
            <a:r>
              <a:rPr spc="225" dirty="0"/>
              <a:t> </a:t>
            </a:r>
            <a:r>
              <a:rPr spc="425" dirty="0"/>
              <a:t>для</a:t>
            </a:r>
          </a:p>
          <a:p>
            <a:pPr marL="12700">
              <a:lnSpc>
                <a:spcPts val="5015"/>
              </a:lnSpc>
            </a:pPr>
            <a:r>
              <a:rPr spc="475" dirty="0"/>
              <a:t>создания </a:t>
            </a:r>
            <a:r>
              <a:rPr spc="445" dirty="0"/>
              <a:t>учебного</a:t>
            </a:r>
            <a:r>
              <a:rPr spc="-135" dirty="0"/>
              <a:t> </a:t>
            </a:r>
            <a:r>
              <a:rPr spc="500" dirty="0"/>
              <a:t>контента</a:t>
            </a:r>
          </a:p>
        </p:txBody>
      </p:sp>
      <p:sp>
        <p:nvSpPr>
          <p:cNvPr id="8" name="object 8"/>
          <p:cNvSpPr/>
          <p:nvPr/>
        </p:nvSpPr>
        <p:spPr>
          <a:xfrm>
            <a:off x="2346960" y="5273040"/>
            <a:ext cx="795527" cy="79552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46960" y="3151632"/>
            <a:ext cx="774192" cy="77419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46960" y="4157471"/>
            <a:ext cx="795527" cy="79552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34183" y="2036064"/>
            <a:ext cx="886968" cy="88696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01377" y="3980739"/>
            <a:ext cx="5381478" cy="2876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937886" y="1795983"/>
            <a:ext cx="2606040" cy="3279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700" u="heavy" spc="3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3"/>
              </a:rPr>
              <a:t>Trello</a:t>
            </a:r>
            <a:endParaRPr sz="3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5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700" u="heavy" spc="18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4"/>
              </a:rPr>
              <a:t>Miro</a:t>
            </a:r>
            <a:endParaRPr sz="3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5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700" u="heavy" spc="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5"/>
              </a:rPr>
              <a:t>AMW</a:t>
            </a:r>
            <a:r>
              <a:rPr sz="3700" u="heavy" spc="-14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sz="3700" u="heavy" spc="15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5"/>
              </a:rPr>
              <a:t>board</a:t>
            </a:r>
            <a:endParaRPr sz="3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291588" y="485648"/>
            <a:ext cx="5887720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515" dirty="0"/>
              <a:t>Виртуальные</a:t>
            </a:r>
            <a:r>
              <a:rPr spc="125" dirty="0"/>
              <a:t> </a:t>
            </a:r>
            <a:r>
              <a:rPr spc="470" dirty="0"/>
              <a:t>доски</a:t>
            </a:r>
          </a:p>
        </p:txBody>
      </p:sp>
      <p:sp>
        <p:nvSpPr>
          <p:cNvPr id="5" name="object 5"/>
          <p:cNvSpPr/>
          <p:nvPr/>
        </p:nvSpPr>
        <p:spPr>
          <a:xfrm>
            <a:off x="2173223" y="4483608"/>
            <a:ext cx="2240279" cy="11734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98648" y="3127248"/>
            <a:ext cx="960120" cy="96011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16202" y="1952162"/>
            <a:ext cx="2170950" cy="76072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778625" y="3917569"/>
            <a:ext cx="5404485" cy="2940685"/>
            <a:chOff x="6778625" y="3917569"/>
            <a:chExt cx="5404485" cy="2940685"/>
          </a:xfrm>
        </p:grpSpPr>
        <p:sp>
          <p:nvSpPr>
            <p:cNvPr id="3" name="object 3"/>
            <p:cNvSpPr/>
            <p:nvPr/>
          </p:nvSpPr>
          <p:spPr>
            <a:xfrm>
              <a:off x="6801377" y="3980740"/>
              <a:ext cx="5381478" cy="287699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778625" y="3917569"/>
              <a:ext cx="4380230" cy="21590"/>
            </a:xfrm>
            <a:custGeom>
              <a:avLst/>
              <a:gdLst/>
              <a:ahLst/>
              <a:cxnLst/>
              <a:rect l="l" t="t" r="r" b="b"/>
              <a:pathLst>
                <a:path w="4380230" h="21589">
                  <a:moveTo>
                    <a:pt x="4379976" y="0"/>
                  </a:moveTo>
                  <a:lnTo>
                    <a:pt x="0" y="0"/>
                  </a:lnTo>
                  <a:lnTo>
                    <a:pt x="0" y="21335"/>
                  </a:lnTo>
                  <a:lnTo>
                    <a:pt x="4379976" y="21335"/>
                  </a:lnTo>
                  <a:lnTo>
                    <a:pt x="4379976" y="0"/>
                  </a:lnTo>
                  <a:close/>
                </a:path>
              </a:pathLst>
            </a:custGeom>
            <a:solidFill>
              <a:srgbClr val="0462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5562472" y="2710560"/>
            <a:ext cx="4380230" cy="21590"/>
          </a:xfrm>
          <a:custGeom>
            <a:avLst/>
            <a:gdLst/>
            <a:ahLst/>
            <a:cxnLst/>
            <a:rect l="l" t="t" r="r" b="b"/>
            <a:pathLst>
              <a:path w="4380230" h="21589">
                <a:moveTo>
                  <a:pt x="4379976" y="0"/>
                </a:moveTo>
                <a:lnTo>
                  <a:pt x="0" y="0"/>
                </a:lnTo>
                <a:lnTo>
                  <a:pt x="0" y="21336"/>
                </a:lnTo>
                <a:lnTo>
                  <a:pt x="4379976" y="21336"/>
                </a:lnTo>
                <a:lnTo>
                  <a:pt x="4379976" y="0"/>
                </a:lnTo>
                <a:close/>
              </a:path>
            </a:pathLst>
          </a:custGeom>
          <a:solidFill>
            <a:srgbClr val="0462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129404" y="2263267"/>
            <a:ext cx="7165340" cy="2927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90"/>
              </a:spcBef>
            </a:pPr>
            <a:r>
              <a:rPr sz="3200" u="heavy" spc="5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3"/>
              </a:rPr>
              <a:t>Padlet </a:t>
            </a:r>
            <a:r>
              <a:rPr sz="3200" spc="100" dirty="0">
                <a:latin typeface="Arial"/>
                <a:cs typeface="Arial"/>
              </a:rPr>
              <a:t>(</a:t>
            </a:r>
            <a:r>
              <a:rPr sz="3200" spc="100" dirty="0">
                <a:solidFill>
                  <a:srgbClr val="0462C1"/>
                </a:solidFill>
                <a:latin typeface="Arial"/>
                <a:cs typeface="Arial"/>
                <a:hlinkClick r:id="rId4"/>
              </a:rPr>
              <a:t>инструкция </a:t>
            </a:r>
            <a:r>
              <a:rPr sz="3200" spc="200" dirty="0">
                <a:solidFill>
                  <a:srgbClr val="0462C1"/>
                </a:solidFill>
                <a:latin typeface="Arial"/>
                <a:cs typeface="Arial"/>
                <a:hlinkClick r:id="rId4"/>
              </a:rPr>
              <a:t>по</a:t>
            </a:r>
            <a:r>
              <a:rPr sz="3200" spc="-250" dirty="0">
                <a:solidFill>
                  <a:srgbClr val="0462C1"/>
                </a:solidFill>
                <a:latin typeface="Arial"/>
                <a:cs typeface="Arial"/>
                <a:hlinkClick r:id="rId4"/>
              </a:rPr>
              <a:t> </a:t>
            </a:r>
            <a:r>
              <a:rPr sz="3200" spc="35" dirty="0">
                <a:solidFill>
                  <a:srgbClr val="0462C1"/>
                </a:solidFill>
                <a:latin typeface="Arial"/>
                <a:cs typeface="Arial"/>
                <a:hlinkClick r:id="rId4"/>
              </a:rPr>
              <a:t>работе</a:t>
            </a:r>
            <a:r>
              <a:rPr sz="3200" spc="35" dirty="0">
                <a:latin typeface="Arial"/>
                <a:cs typeface="Arial"/>
              </a:rPr>
              <a:t>)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90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</a:pPr>
            <a:r>
              <a:rPr sz="3200" u="heavy" spc="13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5"/>
              </a:rPr>
              <a:t>Mindmeister</a:t>
            </a:r>
            <a:r>
              <a:rPr sz="3200" spc="135" dirty="0">
                <a:solidFill>
                  <a:srgbClr val="0462C1"/>
                </a:solidFill>
                <a:latin typeface="Arial"/>
                <a:cs typeface="Arial"/>
                <a:hlinkClick r:id="rId5"/>
              </a:rPr>
              <a:t> </a:t>
            </a:r>
            <a:r>
              <a:rPr sz="3200" spc="100" dirty="0">
                <a:latin typeface="Arial"/>
                <a:cs typeface="Arial"/>
              </a:rPr>
              <a:t>(</a:t>
            </a:r>
            <a:r>
              <a:rPr sz="3200" spc="100" dirty="0">
                <a:solidFill>
                  <a:srgbClr val="0462C1"/>
                </a:solidFill>
                <a:latin typeface="Arial"/>
                <a:cs typeface="Arial"/>
                <a:hlinkClick r:id="rId6"/>
              </a:rPr>
              <a:t>инструкция </a:t>
            </a:r>
            <a:r>
              <a:rPr sz="3200" spc="200" dirty="0">
                <a:solidFill>
                  <a:srgbClr val="0462C1"/>
                </a:solidFill>
                <a:latin typeface="Arial"/>
                <a:cs typeface="Arial"/>
                <a:hlinkClick r:id="rId6"/>
              </a:rPr>
              <a:t>по</a:t>
            </a:r>
            <a:r>
              <a:rPr sz="3200" spc="-325" dirty="0">
                <a:solidFill>
                  <a:srgbClr val="0462C1"/>
                </a:solidFill>
                <a:latin typeface="Arial"/>
                <a:cs typeface="Arial"/>
                <a:hlinkClick r:id="rId6"/>
              </a:rPr>
              <a:t> </a:t>
            </a:r>
            <a:r>
              <a:rPr sz="3200" spc="35" dirty="0">
                <a:solidFill>
                  <a:srgbClr val="0462C1"/>
                </a:solidFill>
                <a:latin typeface="Arial"/>
                <a:cs typeface="Arial"/>
                <a:hlinkClick r:id="rId6"/>
              </a:rPr>
              <a:t>работе</a:t>
            </a:r>
            <a:r>
              <a:rPr sz="3200" spc="35" dirty="0">
                <a:latin typeface="Arial"/>
                <a:cs typeface="Arial"/>
              </a:rPr>
              <a:t>)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200" u="heavy" spc="-80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7"/>
              </a:rPr>
              <a:t> </a:t>
            </a:r>
            <a:r>
              <a:rPr sz="3200" u="heavy" spc="5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7"/>
              </a:rPr>
              <a:t>Облако</a:t>
            </a:r>
            <a:r>
              <a:rPr sz="3200" u="heavy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7"/>
              </a:rPr>
              <a:t> </a:t>
            </a:r>
            <a:r>
              <a:rPr sz="3200" u="heavy" spc="2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7"/>
              </a:rPr>
              <a:t>слов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42365">
              <a:lnSpc>
                <a:spcPts val="5015"/>
              </a:lnSpc>
              <a:spcBef>
                <a:spcPts val="95"/>
              </a:spcBef>
            </a:pPr>
            <a:r>
              <a:rPr spc="535" dirty="0"/>
              <a:t>Инструменты</a:t>
            </a:r>
            <a:r>
              <a:rPr spc="215" dirty="0"/>
              <a:t> </a:t>
            </a:r>
            <a:r>
              <a:rPr spc="430" dirty="0"/>
              <a:t>по</a:t>
            </a:r>
          </a:p>
          <a:p>
            <a:pPr marL="1142365">
              <a:lnSpc>
                <a:spcPts val="5015"/>
              </a:lnSpc>
            </a:pPr>
            <a:r>
              <a:rPr spc="545" dirty="0"/>
              <a:t>организации </a:t>
            </a:r>
            <a:r>
              <a:rPr spc="484" dirty="0"/>
              <a:t>обратной</a:t>
            </a:r>
            <a:r>
              <a:rPr spc="-180" dirty="0"/>
              <a:t> </a:t>
            </a:r>
            <a:r>
              <a:rPr spc="560" dirty="0"/>
              <a:t>связи</a:t>
            </a:r>
          </a:p>
        </p:txBody>
      </p:sp>
      <p:grpSp>
        <p:nvGrpSpPr>
          <p:cNvPr id="8" name="object 8"/>
          <p:cNvGrpSpPr/>
          <p:nvPr/>
        </p:nvGrpSpPr>
        <p:grpSpPr>
          <a:xfrm>
            <a:off x="1417319" y="1310639"/>
            <a:ext cx="2633980" cy="3030220"/>
            <a:chOff x="1417319" y="1310639"/>
            <a:chExt cx="2633980" cy="3030220"/>
          </a:xfrm>
        </p:grpSpPr>
        <p:sp>
          <p:nvSpPr>
            <p:cNvPr id="9" name="object 9"/>
            <p:cNvSpPr/>
            <p:nvPr/>
          </p:nvSpPr>
          <p:spPr>
            <a:xfrm>
              <a:off x="2106168" y="3084575"/>
              <a:ext cx="1255776" cy="1255776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417319" y="1310639"/>
              <a:ext cx="2633472" cy="1862327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1905000" y="4675632"/>
            <a:ext cx="1725168" cy="86868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196</Words>
  <Application>Microsoft Office PowerPoint</Application>
  <PresentationFormat>Произвольный</PresentationFormat>
  <Paragraphs>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Что  мы делаем?</vt:lpstr>
      <vt:lpstr>Презентация PowerPoint</vt:lpstr>
      <vt:lpstr>Система дистанционного  обучения</vt:lpstr>
      <vt:lpstr>Онлайн-занятия/  трансляции</vt:lpstr>
      <vt:lpstr>Инструменты по оценке знаний</vt:lpstr>
      <vt:lpstr>Инструменты для создания учебного контента</vt:lpstr>
      <vt:lpstr>Виртуальные доски</vt:lpstr>
      <vt:lpstr>Инструменты по организации обратной связи</vt:lpstr>
      <vt:lpstr>Ресурсы с готовым  контентом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user</cp:lastModifiedBy>
  <cp:revision>7</cp:revision>
  <dcterms:created xsi:type="dcterms:W3CDTF">2020-04-20T12:16:08Z</dcterms:created>
  <dcterms:modified xsi:type="dcterms:W3CDTF">2020-04-22T04:14:39Z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2020-04-03T00:00:00Z</vt:filetime>
  </property>
  <property fmtid="{D5CDD505-2E9C-101B-9397-08002B2CF9AE}" pid="3" name="Creator">
    <vt:lpwstr>Microsoft® PowerPoint® для Office 365</vt:lpwstr>
  </property>
  <property fmtid="{D5CDD505-2E9C-101B-9397-08002B2CF9AE}" pid="4" name="LastSaved">
    <vt:filetime>2020-04-20T00:00:00Z</vt:filetime>
  </property>
</Properties>
</file>