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8"/>
          <c:dPt>
            <c:idx val="0"/>
            <c:bubble3D val="0"/>
            <c:explosion val="10"/>
            <c:spPr>
              <a:solidFill>
                <a:schemeClr val="accent2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3AD-4267-8009-A610871F4244}"/>
              </c:ext>
            </c:extLst>
          </c:dPt>
          <c:dPt>
            <c:idx val="1"/>
            <c:bubble3D val="0"/>
            <c:explosion val="12"/>
            <c:spPr>
              <a:solidFill>
                <a:schemeClr val="accent2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3AD-4267-8009-A610871F4244}"/>
              </c:ext>
            </c:extLst>
          </c:dPt>
          <c:dPt>
            <c:idx val="2"/>
            <c:bubble3D val="0"/>
            <c:explosion val="15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3AD-4267-8009-A610871F4244}"/>
              </c:ext>
            </c:extLst>
          </c:dPt>
          <c:dPt>
            <c:idx val="3"/>
            <c:bubble3D val="0"/>
            <c:explosion val="14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3AD-4267-8009-A610871F424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Лист1!$A$1:$A$4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AD-4267-8009-A610871F424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8"/>
          <c:dPt>
            <c:idx val="0"/>
            <c:bubble3D val="0"/>
            <c:explosion val="10"/>
            <c:spPr>
              <a:solidFill>
                <a:schemeClr val="accent2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07A-44F7-A85E-76FF35CAD420}"/>
              </c:ext>
            </c:extLst>
          </c:dPt>
          <c:dPt>
            <c:idx val="1"/>
            <c:bubble3D val="0"/>
            <c:explosion val="12"/>
            <c:spPr>
              <a:solidFill>
                <a:schemeClr val="accent2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07A-44F7-A85E-76FF35CAD420}"/>
              </c:ext>
            </c:extLst>
          </c:dPt>
          <c:dPt>
            <c:idx val="2"/>
            <c:bubble3D val="0"/>
            <c:explosion val="15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07A-44F7-A85E-76FF35CAD420}"/>
              </c:ext>
            </c:extLst>
          </c:dPt>
          <c:dPt>
            <c:idx val="3"/>
            <c:bubble3D val="0"/>
            <c:explosion val="14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07A-44F7-A85E-76FF35CAD42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Лист1!$A$1:$A$4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7A-44F7-A85E-76FF35CAD42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670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3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52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7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73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9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3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6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15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8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34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4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8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7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8D0E2E-14A8-43F4-950D-32F47DD6C78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A3DFFD-6D7F-41B7-A72B-B09150750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364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F5520-A54D-4735-909E-3CDF67E83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4844" y="3028297"/>
            <a:ext cx="7951412" cy="2421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Особенности формирования и оценки функциональной математической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97967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071" y="0"/>
            <a:ext cx="11612880" cy="1456267"/>
          </a:xfrm>
        </p:spPr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Структура блока для мониторинга МГ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071" y="1456267"/>
            <a:ext cx="11105802" cy="459124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выполнения: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20 минут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 задания в каждом по 2 вопроса;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ситуаций: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математического содержания: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 (3)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Контексты: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интеллектуальной деятельности: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Сложность: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 (1 балл), 2 (2 балла) или 3 (2 балла);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баллов: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 или 2; по блоку: 1+2+2+2 = 7</a:t>
            </a:r>
          </a:p>
        </p:txBody>
      </p:sp>
    </p:spTree>
    <p:extLst>
      <p:ext uri="{BB962C8B-B14F-4D97-AF65-F5344CB8AC3E}">
        <p14:creationId xmlns:p14="http://schemas.microsoft.com/office/powerpoint/2010/main" val="17524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42916-BDB9-4FC5-8418-3C3D84C6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4" y="119149"/>
            <a:ext cx="10131425" cy="1456267"/>
          </a:xfrm>
        </p:spPr>
        <p:txBody>
          <a:bodyPr/>
          <a:lstStyle/>
          <a:p>
            <a:r>
              <a:rPr lang="ru-RU" dirty="0">
                <a:latin typeface="Arial Black" panose="020B0A04020102020204" pitchFamily="34" charset="0"/>
              </a:rPr>
              <a:t>Математическая грамотность –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D2DE9D-F60A-4323-859A-C3A7A1E54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74" y="3923607"/>
            <a:ext cx="10131425" cy="1992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Она помогает людям понять роль математики в мире, высказывать хорошо обоснованные суждения и принимать решения, которые необходимы конструктивному, активному и размышляющему гражданину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32363" y="1575416"/>
            <a:ext cx="94709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это способность индивидуума проводить математические рассуждения и формулировать, применять, интерпретировать математику для решения проблем в разнообразных контекстах реального мира. </a:t>
            </a:r>
          </a:p>
        </p:txBody>
      </p:sp>
    </p:spTree>
    <p:extLst>
      <p:ext uri="{BB962C8B-B14F-4D97-AF65-F5344CB8AC3E}">
        <p14:creationId xmlns:p14="http://schemas.microsoft.com/office/powerpoint/2010/main" val="59218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DB890-C9BD-4358-9AC4-81FFF836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73" y="102731"/>
            <a:ext cx="11128513" cy="1325563"/>
          </a:xfrm>
        </p:spPr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Структура оценки </a:t>
            </a:r>
            <a:br>
              <a:rPr lang="ru-RU" dirty="0">
                <a:latin typeface="Arial Black" panose="020B0A04020102020204" pitchFamily="34" charset="0"/>
              </a:rPr>
            </a:br>
            <a:r>
              <a:rPr lang="ru-RU" dirty="0">
                <a:latin typeface="Arial Black" panose="020B0A04020102020204" pitchFamily="34" charset="0"/>
              </a:rPr>
              <a:t>математической грамотности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E93622-DA44-4979-9CC6-7CF80B6DB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46" y="1428293"/>
            <a:ext cx="8892033" cy="517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0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4AC91-2054-447C-9601-57D2CB70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07" y="-18592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Контекст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A375F35-CE88-46CA-8DB0-9C371BAF1440}"/>
              </a:ext>
            </a:extLst>
          </p:cNvPr>
          <p:cNvSpPr/>
          <p:nvPr/>
        </p:nvSpPr>
        <p:spPr>
          <a:xfrm>
            <a:off x="-390699" y="922408"/>
            <a:ext cx="57911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Личная жизнь – 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 человека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(повседневные дела: покупки, приготовление пищи, игры, 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здоровье и др.)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27522" y="3169177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Образование/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деятельность – 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 профессий 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(школьная жизнь и трудовая деятельность, включают такие действия, как измерения, подсчеты стоимости, заказ материалов и др.)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40829" y="922408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Научная деятельность – 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 науки 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(рассмотрение теоретических вопросов, например, анализ половозрастных пирамид населения)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390699" y="3955442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Общественная жизнь – 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 социума 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(обмен валюты, денежные вклады в банке, прогноз итогов выборов, демография) </a:t>
            </a:r>
          </a:p>
        </p:txBody>
      </p:sp>
    </p:spTree>
    <p:extLst>
      <p:ext uri="{BB962C8B-B14F-4D97-AF65-F5344CB8AC3E}">
        <p14:creationId xmlns:p14="http://schemas.microsoft.com/office/powerpoint/2010/main" val="266737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063D7-ABBB-40FB-8B75-CF5A72E0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372" y="0"/>
            <a:ext cx="10131425" cy="953193"/>
          </a:xfrm>
        </p:spPr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Математическое 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78412-A94E-41C6-BA2E-E2A7F085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570" y="4336246"/>
            <a:ext cx="4247804" cy="16319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(арифметика)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497224" y="501405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и 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 (алгебра)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14006" y="138309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Пространство и форма (геометрия)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60343" y="1383095"/>
            <a:ext cx="57591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Неопределенность и данные (теория вероятности и статистика)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981529"/>
              </p:ext>
            </p:extLst>
          </p:nvPr>
        </p:nvGraphicFramePr>
        <p:xfrm>
          <a:off x="2330641" y="1476229"/>
          <a:ext cx="8049492" cy="497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75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878412-A94E-41C6-BA2E-E2A7F085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252" y="5198534"/>
            <a:ext cx="3674841" cy="11421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Рассуждать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497224" y="538658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Формулировать ситуацию математически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22472" y="87631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Интерпретировать, использовать и оценивать математические результаты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60343" y="922647"/>
            <a:ext cx="5759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Применять математические понятия, факты, процедуры 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1A5FB5B-0165-4107-B698-B5755861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3" y="-300547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Когнитивные процессы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316722"/>
              </p:ext>
            </p:extLst>
          </p:nvPr>
        </p:nvGraphicFramePr>
        <p:xfrm>
          <a:off x="2379133" y="1583267"/>
          <a:ext cx="8001000" cy="486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117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1" y="67733"/>
            <a:ext cx="10131425" cy="1456267"/>
          </a:xfrm>
        </p:spPr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Недостатки в овладении </a:t>
            </a:r>
            <a:r>
              <a:rPr lang="ru-RU" dirty="0" err="1">
                <a:latin typeface="Arial Black" panose="020B0A04020102020204" pitchFamily="34" charset="0"/>
              </a:rPr>
              <a:t>метапредметными</a:t>
            </a:r>
            <a:r>
              <a:rPr lang="ru-RU" dirty="0">
                <a:latin typeface="Arial Black" panose="020B0A04020102020204" pitchFamily="34" charset="0"/>
              </a:rPr>
              <a:t> умениями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267" y="1456266"/>
            <a:ext cx="11624733" cy="53170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работать с информацией, представленной в различных формах ;</a:t>
            </a:r>
          </a:p>
          <a:p>
            <a:pPr marL="0" indent="0">
              <a:buNone/>
            </a:pPr>
            <a:endParaRPr lang="ru-RU" sz="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владеть навыками самоконтроля за выполнением условий при нахождении решения и интерпретации полученного результата в рамках ситуации;</a:t>
            </a:r>
          </a:p>
          <a:p>
            <a:pPr marL="0" indent="0">
              <a:buNone/>
            </a:pPr>
            <a:endParaRPr lang="ru-RU" sz="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работать с нетрадиционным заданием; </a:t>
            </a:r>
          </a:p>
          <a:p>
            <a:pPr marL="0" indent="0">
              <a:buNone/>
            </a:pPr>
            <a:endParaRPr lang="ru-RU" sz="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отбирать информацию, если задача содержит избыточную информацию; </a:t>
            </a:r>
          </a:p>
          <a:p>
            <a:pPr marL="0" indent="0">
              <a:buNone/>
            </a:pPr>
            <a:endParaRPr lang="ru-RU" sz="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привлекать информацию, использовать личный опыт </a:t>
            </a:r>
          </a:p>
          <a:p>
            <a:pPr marL="0" indent="0">
              <a:buNone/>
            </a:pPr>
            <a:endParaRPr lang="ru-RU" sz="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определять самостоятельно точность данных, требуемых для решения задачи;</a:t>
            </a:r>
          </a:p>
          <a:p>
            <a:pPr marL="0" lvl="0" indent="0">
              <a:buNone/>
            </a:pPr>
            <a:endParaRPr lang="ru-RU" sz="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здравый смысл, перебор возможных вариантов, метод проб и ошибок</a:t>
            </a:r>
          </a:p>
          <a:p>
            <a:pPr marL="0" lvl="0" indent="0">
              <a:buNone/>
            </a:pPr>
            <a:endParaRPr lang="ru-RU" sz="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представлять в словесной форме обоснование решения </a:t>
            </a:r>
          </a:p>
        </p:txBody>
      </p:sp>
    </p:spTree>
    <p:extLst>
      <p:ext uri="{BB962C8B-B14F-4D97-AF65-F5344CB8AC3E}">
        <p14:creationId xmlns:p14="http://schemas.microsoft.com/office/powerpoint/2010/main" val="118944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535" y="0"/>
            <a:ext cx="11015132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Общие подходы к составлению заданий для «мягкого мониторинга»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261534"/>
            <a:ext cx="12107333" cy="542802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Учащимся предлагаются контекстуальные, практические проблемные ситуации, разрешаемые средствами математики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выполнения задания требуется целостное, а не фрагментарное, применение математики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Мыслительная деятельность, осуществляемая при выполнении заданий, описывается в соответствии с концепцией PISA-2021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выполнения заданий требуются знания и умения из разных разделов курса математики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Используется следующая структура задания: даётся описание ситуации (введение в проблему), к которой предлагаются два связанных с ней вопроса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Введение в проблему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Вопрос позволяет раскрыть приведённую ситуацию с определённой стороны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Учитывается, что задания предлагаются учащимся на компьютере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Используются задания разного типа по форме ответа.</a:t>
            </a:r>
          </a:p>
        </p:txBody>
      </p:sp>
    </p:spTree>
    <p:extLst>
      <p:ext uri="{BB962C8B-B14F-4D97-AF65-F5344CB8AC3E}">
        <p14:creationId xmlns:p14="http://schemas.microsoft.com/office/powerpoint/2010/main" val="229301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302" y="0"/>
            <a:ext cx="10131425" cy="961505"/>
          </a:xfrm>
        </p:spPr>
        <p:txBody>
          <a:bodyPr/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Характеристика задания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521" y="1643149"/>
            <a:ext cx="11444548" cy="4854633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содержания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пространство и форма; изменение и зависимости; неопределенность и данные; количество.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Контекст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(всего 4 контекста): общественная жизнь; личная жизнь; образование/профессиональная деятельность; научная деятельность.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Мыслительная деятельность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(всего 4 деятельности): рассуждать; формулировать; применять; интерпретировать.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оценки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(предметный результат): например, чтение графиков реальных зависимостей.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сложности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1, 2 или 3.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 ответа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развёрнутым ответом; с выбором ответа; с кратким ответом.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оценивания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(1 или 2 балла): полный ответ – 2 балла, частично верный ответ – 1 балл.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4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4234</TotalTime>
  <Words>571</Words>
  <Application>Microsoft Office PowerPoint</Application>
  <PresentationFormat>Широкоэкранный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Небеса</vt:lpstr>
      <vt:lpstr>Особенности формирования и оценки функциональной математической грамотности</vt:lpstr>
      <vt:lpstr>Математическая грамотность –</vt:lpstr>
      <vt:lpstr>Структура оценки  математической грамотности</vt:lpstr>
      <vt:lpstr>Контекст</vt:lpstr>
      <vt:lpstr>Математическое содержание</vt:lpstr>
      <vt:lpstr>Когнитивные процессы</vt:lpstr>
      <vt:lpstr>Недостатки в овладении метапредметными умениями</vt:lpstr>
      <vt:lpstr>Общие подходы к составлению заданий для «мягкого мониторинга»</vt:lpstr>
      <vt:lpstr>Характеристика задания</vt:lpstr>
      <vt:lpstr>Структура блока для мониторинга МГ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и оценки функциональной математической грамотности</dc:title>
  <dc:creator>Admin</dc:creator>
  <cp:lastModifiedBy>Гумерова</cp:lastModifiedBy>
  <cp:revision>21</cp:revision>
  <dcterms:created xsi:type="dcterms:W3CDTF">2022-01-07T11:07:19Z</dcterms:created>
  <dcterms:modified xsi:type="dcterms:W3CDTF">2022-01-12T05:18:46Z</dcterms:modified>
</cp:coreProperties>
</file>