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079509"/>
            <a:ext cx="523412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1 Cataneo BT" pitchFamily="82" charset="0"/>
              </a:rPr>
              <a:t>Дружина</a:t>
            </a:r>
            <a:r>
              <a:rPr lang="ru-RU" sz="4400" dirty="0" smtClean="0">
                <a:latin typeface="1 Cataneo BT" pitchFamily="82" charset="0"/>
              </a:rPr>
              <a:t> </a:t>
            </a:r>
            <a:br>
              <a:rPr lang="ru-RU" sz="4400" dirty="0" smtClean="0">
                <a:latin typeface="1 Cataneo BT" pitchFamily="82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1 Cataneo BT" pitchFamily="82" charset="0"/>
              </a:rPr>
              <a:t>Юных</a:t>
            </a:r>
            <a:r>
              <a:rPr lang="ru-RU" sz="4400" dirty="0" smtClean="0">
                <a:latin typeface="1 Cataneo BT" pitchFamily="82" charset="0"/>
              </a:rPr>
              <a:t/>
            </a:r>
            <a:br>
              <a:rPr lang="ru-RU" sz="4400" dirty="0" smtClean="0">
                <a:latin typeface="1 Cataneo BT" pitchFamily="82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1 Cataneo BT" pitchFamily="82" charset="0"/>
              </a:rPr>
              <a:t>Пожарных:</a:t>
            </a:r>
            <a:r>
              <a:rPr lang="ru-RU" sz="4400" dirty="0" smtClean="0">
                <a:latin typeface="1 Cataneo BT" pitchFamily="82" charset="0"/>
              </a:rPr>
              <a:t/>
            </a:r>
            <a:br>
              <a:rPr lang="ru-RU" sz="4400" dirty="0" smtClean="0">
                <a:latin typeface="1 Cataneo BT" pitchFamily="82" charset="0"/>
              </a:rPr>
            </a:br>
            <a:r>
              <a:rPr lang="ru-RU" sz="8800" dirty="0" smtClean="0">
                <a:latin typeface="1 Cataneo BT" pitchFamily="82" charset="0"/>
              </a:rPr>
              <a:t>Агент 5+</a:t>
            </a:r>
            <a:endParaRPr lang="ru-RU" sz="8800" dirty="0">
              <a:latin typeface="1 Cataneo B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2636912"/>
            <a:ext cx="5030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atin typeface="1 Cataneo BT" pitchFamily="82" charset="0"/>
              </a:rPr>
              <a:t>Девиз:</a:t>
            </a:r>
          </a:p>
          <a:p>
            <a:pPr algn="r"/>
            <a:r>
              <a:rPr lang="ru-RU" sz="3600" dirty="0" smtClean="0">
                <a:solidFill>
                  <a:srgbClr val="002060"/>
                </a:solidFill>
                <a:latin typeface="1 Cataneo BT" pitchFamily="82" charset="0"/>
              </a:rPr>
              <a:t>Выручать!</a:t>
            </a:r>
          </a:p>
          <a:p>
            <a:pPr algn="r"/>
            <a:r>
              <a:rPr lang="ru-RU" sz="3600" dirty="0" smtClean="0">
                <a:solidFill>
                  <a:srgbClr val="FF0000"/>
                </a:solidFill>
                <a:latin typeface="1 Cataneo BT" pitchFamily="82" charset="0"/>
              </a:rPr>
              <a:t>Спасать!</a:t>
            </a:r>
            <a:r>
              <a:rPr lang="ru-RU" sz="3600" dirty="0" smtClean="0">
                <a:latin typeface="1 Cataneo BT" pitchFamily="82" charset="0"/>
              </a:rPr>
              <a:t/>
            </a:r>
            <a:br>
              <a:rPr lang="ru-RU" sz="3600" dirty="0" smtClean="0">
                <a:latin typeface="1 Cataneo BT" pitchFamily="82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1 Cataneo BT" pitchFamily="82" charset="0"/>
              </a:rPr>
              <a:t>Хранить!</a:t>
            </a:r>
            <a:r>
              <a:rPr lang="ru-RU" sz="3600" dirty="0" smtClean="0">
                <a:latin typeface="1 Cataneo BT" pitchFamily="82" charset="0"/>
              </a:rPr>
              <a:t/>
            </a:r>
            <a:br>
              <a:rPr lang="ru-RU" sz="3600" dirty="0" smtClean="0">
                <a:latin typeface="1 Cataneo BT" pitchFamily="82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1 Cataneo BT" pitchFamily="82" charset="0"/>
              </a:rPr>
              <a:t>И защищать!</a:t>
            </a:r>
            <a:endParaRPr lang="ru-RU" sz="3600" dirty="0">
              <a:solidFill>
                <a:srgbClr val="C00000"/>
              </a:solidFill>
              <a:latin typeface="1 Cataneo BT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16494"/>
            <a:ext cx="2177646" cy="235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78" r="100000">
                        <a14:foregroundMark x1="27798" y1="22291" x2="58615" y2="12877"/>
                        <a14:foregroundMark x1="58615" y1="11989" x2="69805" y2="21137"/>
                        <a14:foregroundMark x1="29307" y1="16696" x2="57726" y2="10480"/>
                        <a14:foregroundMark x1="61279" y1="10746" x2="72824" y2="17851"/>
                        <a14:foregroundMark x1="33393" y1="15187" x2="39964" y2="11634"/>
                        <a14:foregroundMark x1="25400" y1="21403" x2="11190" y2="42451"/>
                        <a14:foregroundMark x1="11545" y1="56661" x2="31083" y2="85346"/>
                        <a14:foregroundMark x1="17140" y1="71492" x2="30195" y2="86590"/>
                        <a14:foregroundMark x1="25400" y1="74689" x2="32860" y2="80906"/>
                        <a14:foregroundMark x1="33748" y1="85702" x2="68917" y2="88366"/>
                        <a14:foregroundMark x1="68028" y1="82416" x2="85258" y2="70870"/>
                        <a14:foregroundMark x1="71048" y1="84813" x2="79574" y2="70249"/>
                        <a14:foregroundMark x1="68028" y1="80373" x2="75133" y2="75311"/>
                        <a14:foregroundMark x1="85258" y1="65808" x2="86146" y2="33304"/>
                        <a14:foregroundMark x1="75488" y1="21758" x2="82860" y2="30906"/>
                        <a14:foregroundMark x1="5595" y1="40941" x2="23623" y2="8437"/>
                        <a14:foregroundMark x1="26288" y1="10213" x2="44938" y2="2753"/>
                        <a14:foregroundMark x1="51776" y1="2487" x2="77531" y2="11634"/>
                        <a14:foregroundMark x1="76909" y1="12877" x2="92629" y2="28242"/>
                        <a14:foregroundMark x1="93783" y1="31172" x2="96803" y2="48668"/>
                        <a14:foregroundMark x1="95915" y1="51954" x2="89076" y2="74423"/>
                        <a14:foregroundMark x1="61812" y1="95115" x2="89076" y2="77087"/>
                        <a14:foregroundMark x1="21314" y1="86856" x2="54174" y2="97247"/>
                        <a14:foregroundMark x1="21847" y1="87123" x2="2931" y2="61101"/>
                        <a14:foregroundMark x1="2931" y1="61101" x2="4440" y2="40053"/>
                        <a14:foregroundMark x1="11812" y1="54885" x2="12078" y2="5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" y="-16379"/>
            <a:ext cx="1549508" cy="15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8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486525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1 Cataneo BT" pitchFamily="82" charset="0"/>
              </a:rPr>
              <a:t>Творческое проявление участников ДЮП,</a:t>
            </a:r>
            <a:br>
              <a:rPr lang="ru-RU" dirty="0" smtClean="0">
                <a:latin typeface="1 Cataneo BT" pitchFamily="82" charset="0"/>
              </a:rPr>
            </a:br>
            <a:r>
              <a:rPr lang="ru-RU" dirty="0" smtClean="0">
                <a:latin typeface="1 Cataneo BT" pitchFamily="82" charset="0"/>
              </a:rPr>
              <a:t>стенгазета на тему «Пожарная безопасность»</a:t>
            </a:r>
            <a:br>
              <a:rPr lang="ru-RU" dirty="0" smtClean="0">
                <a:latin typeface="1 Cataneo BT" pitchFamily="82" charset="0"/>
              </a:rPr>
            </a:br>
            <a:r>
              <a:rPr lang="ru-RU" dirty="0" smtClean="0">
                <a:latin typeface="1 Cataneo BT" pitchFamily="82" charset="0"/>
              </a:rPr>
              <a:t>Автор: </a:t>
            </a:r>
            <a:r>
              <a:rPr lang="ru-RU" dirty="0" err="1" smtClean="0">
                <a:latin typeface="1 Cataneo BT" pitchFamily="82" charset="0"/>
              </a:rPr>
              <a:t>Синкевич</a:t>
            </a:r>
            <a:r>
              <a:rPr lang="ru-RU" dirty="0" smtClean="0">
                <a:latin typeface="1 Cataneo BT" pitchFamily="82" charset="0"/>
              </a:rPr>
              <a:t> Анна</a:t>
            </a:r>
            <a:endParaRPr lang="ru-RU" dirty="0">
              <a:latin typeface="1 Cataneo BT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7064" y="2665466"/>
            <a:ext cx="5850396" cy="438779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362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84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09" y="2715467"/>
            <a:ext cx="5796136" cy="4347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294093"/>
            <a:ext cx="83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1 Cataneo BT" pitchFamily="82" charset="0"/>
              </a:rPr>
              <a:t>Плановая работа участников ДЮП с младшими школьниками.</a:t>
            </a:r>
            <a:br>
              <a:rPr lang="ru-RU" dirty="0" smtClean="0">
                <a:latin typeface="1 Cataneo BT" pitchFamily="82" charset="0"/>
              </a:rPr>
            </a:br>
            <a:r>
              <a:rPr lang="ru-RU" dirty="0" smtClean="0">
                <a:latin typeface="1 Cataneo BT" pitchFamily="82" charset="0"/>
              </a:rPr>
              <a:t>Участники ДЮП раздавали буклеты о пожарной безопасности в быту  1 «В» классу</a:t>
            </a:r>
            <a:endParaRPr lang="ru-RU" dirty="0">
              <a:latin typeface="1 Cataneo BT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806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7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096"/>
            <a:ext cx="4860032" cy="364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573511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1 Cataneo BT" pitchFamily="82" charset="0"/>
              </a:rPr>
              <a:t>Конкурсное мероприятие для учеников 9 «В» класса по пожарно- прикладному спорту</a:t>
            </a:r>
            <a:endParaRPr lang="ru-RU" dirty="0">
              <a:latin typeface="1 Cataneo BT" pitchFamily="82" charset="0"/>
            </a:endParaRPr>
          </a:p>
        </p:txBody>
      </p:sp>
      <p:pic>
        <p:nvPicPr>
          <p:cNvPr id="2051" name="Picture 3" descr="C:\Users\user\Downloads\image-19-04-24-10-2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22" y="1029132"/>
            <a:ext cx="4172694" cy="59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ownloads\image-19-04-24-10-4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3516251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age-19-04-24-10-49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08" y="3911449"/>
            <a:ext cx="4422692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117" y="1556792"/>
            <a:ext cx="7313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1 Cataneo BT" pitchFamily="82" charset="0"/>
              </a:rPr>
              <a:t>Плановое проведение радиоэфиров на тему  пожарной безопасности</a:t>
            </a:r>
          </a:p>
          <a:p>
            <a:r>
              <a:rPr lang="ru-RU" sz="2400" dirty="0" smtClean="0">
                <a:latin typeface="1 Cataneo BT" pitchFamily="82" charset="0"/>
              </a:rPr>
              <a:t>по школьному радио «5+» </a:t>
            </a:r>
            <a:endParaRPr lang="ru-RU" sz="2400" dirty="0">
              <a:latin typeface="1 Cataneo BT" pitchFamily="8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58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2569" y="1276756"/>
            <a:ext cx="58817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err="1" smtClean="0">
                <a:latin typeface="1 Cataneo BT" pitchFamily="82" charset="0"/>
              </a:rPr>
              <a:t>Речевка</a:t>
            </a:r>
            <a:r>
              <a:rPr lang="ru-RU" sz="3200" dirty="0" smtClean="0">
                <a:latin typeface="1 Cataneo BT" pitchFamily="82" charset="0"/>
              </a:rPr>
              <a:t>:</a:t>
            </a:r>
            <a:br>
              <a:rPr lang="ru-RU" sz="3200" dirty="0" smtClean="0">
                <a:latin typeface="1 Cataneo BT" pitchFamily="82" charset="0"/>
              </a:rPr>
            </a:br>
            <a:r>
              <a:rPr lang="ru-RU" sz="3200" dirty="0" smtClean="0">
                <a:latin typeface="1 Cataneo BT" pitchFamily="82" charset="0"/>
              </a:rPr>
              <a:t>Раз, два, три, четыре!</a:t>
            </a:r>
            <a:br>
              <a:rPr lang="ru-RU" sz="3200" dirty="0" smtClean="0">
                <a:latin typeface="1 Cataneo BT" pitchFamily="82" charset="0"/>
              </a:rPr>
            </a:br>
            <a:r>
              <a:rPr lang="ru-RU" sz="3200" dirty="0" smtClean="0">
                <a:latin typeface="1 Cataneo BT" pitchFamily="82" charset="0"/>
              </a:rPr>
              <a:t>Три, четыре, раз, два!</a:t>
            </a:r>
            <a:br>
              <a:rPr lang="ru-RU" sz="3200" dirty="0" smtClean="0">
                <a:latin typeface="1 Cataneo BT" pitchFamily="82" charset="0"/>
              </a:rPr>
            </a:br>
            <a:r>
              <a:rPr lang="ru-RU" sz="3200" dirty="0" smtClean="0">
                <a:latin typeface="1 Cataneo BT" pitchFamily="82" charset="0"/>
              </a:rPr>
              <a:t>Кто шагает дружно в ногу?</a:t>
            </a:r>
            <a:br>
              <a:rPr lang="ru-RU" sz="3200" dirty="0" smtClean="0">
                <a:latin typeface="1 Cataneo BT" pitchFamily="82" charset="0"/>
              </a:rPr>
            </a:br>
            <a:r>
              <a:rPr lang="ru-RU" sz="3200" dirty="0" smtClean="0">
                <a:latin typeface="1 Cataneo BT" pitchFamily="82" charset="0"/>
              </a:rPr>
              <a:t>Пожарным уступи дорогу!</a:t>
            </a:r>
          </a:p>
          <a:p>
            <a:pPr algn="ctr"/>
            <a:r>
              <a:rPr lang="ru-RU" sz="3200" dirty="0" smtClean="0">
                <a:latin typeface="1 Cataneo BT" pitchFamily="82" charset="0"/>
              </a:rPr>
              <a:t>Ловкие, смелые,</a:t>
            </a:r>
          </a:p>
          <a:p>
            <a:pPr algn="ctr"/>
            <a:r>
              <a:rPr lang="ru-RU" sz="3200" dirty="0" smtClean="0">
                <a:latin typeface="1 Cataneo BT" pitchFamily="82" charset="0"/>
              </a:rPr>
              <a:t>Сильные, умелые!</a:t>
            </a:r>
            <a:br>
              <a:rPr lang="ru-RU" sz="3200" dirty="0" smtClean="0">
                <a:latin typeface="1 Cataneo BT" pitchFamily="82" charset="0"/>
              </a:rPr>
            </a:br>
            <a:r>
              <a:rPr lang="ru-RU" sz="3200" dirty="0" smtClean="0">
                <a:latin typeface="1 Cataneo BT" pitchFamily="82" charset="0"/>
              </a:rPr>
              <a:t>Каски медные блестят</a:t>
            </a:r>
            <a:br>
              <a:rPr lang="ru-RU" sz="3200" dirty="0" smtClean="0">
                <a:latin typeface="1 Cataneo BT" pitchFamily="82" charset="0"/>
              </a:rPr>
            </a:br>
            <a:r>
              <a:rPr lang="ru-RU" sz="3200" dirty="0" smtClean="0">
                <a:latin typeface="1 Cataneo BT" pitchFamily="82" charset="0"/>
              </a:rPr>
              <a:t>Отважней в школе нет ребят!</a:t>
            </a:r>
            <a:endParaRPr lang="ru-RU" sz="3200" dirty="0">
              <a:latin typeface="1 Cataneo BT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" y="0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5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694" r="94194">
                        <a14:foregroundMark x1="37097" y1="24104" x2="39516" y2="28284"/>
                        <a14:foregroundMark x1="47177" y1="37015" x2="50000" y2="40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15" y="1400556"/>
            <a:ext cx="3972716" cy="4293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060848"/>
            <a:ext cx="42867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1 Cataneo BT" pitchFamily="82" charset="0"/>
              </a:rPr>
              <a:t>Эмблема </a:t>
            </a:r>
            <a:br>
              <a:rPr lang="ru-RU" sz="7200" dirty="0" smtClean="0">
                <a:solidFill>
                  <a:srgbClr val="002060"/>
                </a:solidFill>
                <a:latin typeface="1 Cataneo BT" pitchFamily="82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1 Cataneo BT" pitchFamily="82" charset="0"/>
              </a:rPr>
              <a:t>дружины:</a:t>
            </a:r>
            <a:endParaRPr lang="ru-RU" sz="7200" dirty="0">
              <a:solidFill>
                <a:srgbClr val="002060"/>
              </a:solidFill>
              <a:latin typeface="1 Cataneo BT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409581"/>
            <a:ext cx="45365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1 Cataneo BT" pitchFamily="82" charset="0"/>
              </a:rPr>
              <a:t>Список дружины</a:t>
            </a:r>
            <a:endParaRPr lang="ru-RU" sz="2800" dirty="0">
              <a:latin typeface="1 Cataneo B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32801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err="1" smtClean="0">
                <a:latin typeface="1 Cataneo BT" pitchFamily="82" charset="0"/>
              </a:rPr>
              <a:t>Инюшов</a:t>
            </a:r>
            <a:r>
              <a:rPr lang="ru-RU" sz="2800" dirty="0" smtClean="0">
                <a:latin typeface="1 Cataneo BT" pitchFamily="82" charset="0"/>
              </a:rPr>
              <a:t> Марк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latin typeface="1 Cataneo BT" pitchFamily="82" charset="0"/>
              </a:rPr>
              <a:t>Синкевич</a:t>
            </a:r>
            <a:r>
              <a:rPr lang="ru-RU" sz="2800" dirty="0" smtClean="0">
                <a:latin typeface="1 Cataneo BT" pitchFamily="82" charset="0"/>
              </a:rPr>
              <a:t> Анна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latin typeface="1 Cataneo BT" pitchFamily="82" charset="0"/>
              </a:rPr>
              <a:t>Астамиров</a:t>
            </a:r>
            <a:r>
              <a:rPr lang="ru-RU" sz="2800" dirty="0" smtClean="0">
                <a:latin typeface="1 Cataneo BT" pitchFamily="82" charset="0"/>
              </a:rPr>
              <a:t> Абдулла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latin typeface="1 Cataneo BT" pitchFamily="82" charset="0"/>
              </a:rPr>
              <a:t>Магафурова</a:t>
            </a:r>
            <a:r>
              <a:rPr lang="ru-RU" sz="2800" dirty="0" smtClean="0">
                <a:latin typeface="1 Cataneo BT" pitchFamily="82" charset="0"/>
              </a:rPr>
              <a:t> Диана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1 Cataneo BT" pitchFamily="82" charset="0"/>
              </a:rPr>
              <a:t>Лаврентьев Тимофей</a:t>
            </a:r>
            <a:endParaRPr lang="ru-RU" sz="2800" dirty="0">
              <a:latin typeface="1 Cataneo BT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017614"/>
            <a:ext cx="3815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1 Cataneo BT" pitchFamily="82" charset="0"/>
              </a:rPr>
              <a:t>6. Полещук Максим</a:t>
            </a:r>
          </a:p>
          <a:p>
            <a:r>
              <a:rPr lang="ru-RU" sz="2800" dirty="0" smtClean="0">
                <a:latin typeface="1 Cataneo BT" pitchFamily="82" charset="0"/>
              </a:rPr>
              <a:t>7. </a:t>
            </a:r>
            <a:r>
              <a:rPr lang="ru-RU" sz="2800" dirty="0" err="1" smtClean="0">
                <a:latin typeface="1 Cataneo BT" pitchFamily="82" charset="0"/>
              </a:rPr>
              <a:t>Эмкеева</a:t>
            </a:r>
            <a:r>
              <a:rPr lang="ru-RU" sz="2800" dirty="0" smtClean="0">
                <a:latin typeface="1 Cataneo BT" pitchFamily="82" charset="0"/>
              </a:rPr>
              <a:t> Элина</a:t>
            </a:r>
          </a:p>
          <a:p>
            <a:r>
              <a:rPr lang="ru-RU" sz="2800" dirty="0" smtClean="0">
                <a:latin typeface="1 Cataneo BT" pitchFamily="82" charset="0"/>
              </a:rPr>
              <a:t>8. </a:t>
            </a:r>
            <a:r>
              <a:rPr lang="ru-RU" sz="2800" dirty="0" err="1" smtClean="0">
                <a:latin typeface="1 Cataneo BT" pitchFamily="82" charset="0"/>
              </a:rPr>
              <a:t>Исмаилова</a:t>
            </a:r>
            <a:r>
              <a:rPr lang="ru-RU" sz="2800" dirty="0" smtClean="0">
                <a:latin typeface="1 Cataneo BT" pitchFamily="82" charset="0"/>
              </a:rPr>
              <a:t> Диана</a:t>
            </a:r>
            <a:br>
              <a:rPr lang="ru-RU" sz="2800" dirty="0" smtClean="0">
                <a:latin typeface="1 Cataneo BT" pitchFamily="82" charset="0"/>
              </a:rPr>
            </a:br>
            <a:r>
              <a:rPr lang="ru-RU" sz="2800" dirty="0" smtClean="0">
                <a:latin typeface="1 Cataneo BT" pitchFamily="82" charset="0"/>
              </a:rPr>
              <a:t>9. </a:t>
            </a:r>
            <a:r>
              <a:rPr lang="ru-RU" sz="2800" dirty="0" err="1" smtClean="0">
                <a:latin typeface="1 Cataneo BT" pitchFamily="82" charset="0"/>
              </a:rPr>
              <a:t>Геннатллина</a:t>
            </a:r>
            <a:r>
              <a:rPr lang="ru-RU" sz="2800" dirty="0" smtClean="0">
                <a:latin typeface="1 Cataneo BT" pitchFamily="82" charset="0"/>
              </a:rPr>
              <a:t> Лейла</a:t>
            </a:r>
            <a:endParaRPr lang="ru-RU" sz="2800" dirty="0">
              <a:latin typeface="1 Cataneo BT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5392" y="40050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1 Cataneo BT" pitchFamily="82" charset="0"/>
              </a:rPr>
              <a:t>Руководитель: </a:t>
            </a:r>
            <a:r>
              <a:rPr lang="ru-RU" sz="2400" dirty="0" err="1" smtClean="0">
                <a:latin typeface="1 Cataneo BT" pitchFamily="82" charset="0"/>
              </a:rPr>
              <a:t>Рычков</a:t>
            </a:r>
            <a:r>
              <a:rPr lang="ru-RU" sz="2400" dirty="0" smtClean="0">
                <a:latin typeface="1 Cataneo BT" pitchFamily="82" charset="0"/>
              </a:rPr>
              <a:t> Николай Александрович</a:t>
            </a:r>
            <a:endParaRPr lang="ru-RU" sz="2400" dirty="0">
              <a:latin typeface="1 Cataneo BT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8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4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1609636"/>
            <a:ext cx="3619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1 Cataneo BT" pitchFamily="82" charset="0"/>
              </a:rPr>
              <a:t>Деятельность ДЮП:</a:t>
            </a:r>
            <a:endParaRPr lang="ru-RU" sz="2800" dirty="0">
              <a:latin typeface="1 Cataneo BT" pitchFamily="82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2132856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7492">
            <a:off x="4025900" y="2296200"/>
            <a:ext cx="10906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7275">
            <a:off x="5990411" y="2089955"/>
            <a:ext cx="10906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4156" y="2814027"/>
            <a:ext cx="312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1 Cataneo BT" pitchFamily="82" charset="0"/>
              </a:rPr>
              <a:t>Информационно-разъяснительная</a:t>
            </a:r>
            <a:endParaRPr lang="ru-RU" sz="2400" dirty="0">
              <a:latin typeface="1 Cataneo BT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4832" y="3229525"/>
            <a:ext cx="281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1 Cataneo BT" pitchFamily="82" charset="0"/>
              </a:rPr>
              <a:t>Творческое направление</a:t>
            </a:r>
            <a:endParaRPr lang="ru-RU" sz="2400" dirty="0">
              <a:latin typeface="1 Cataneo BT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2889655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1 Cataneo BT" pitchFamily="82" charset="0"/>
              </a:rPr>
              <a:t>Теоретическая</a:t>
            </a:r>
            <a:endParaRPr lang="ru-RU" sz="2400" dirty="0">
              <a:latin typeface="1 Cataneo BT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877" y="3464122"/>
            <a:ext cx="3104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1 Cataneo BT" pitchFamily="82" charset="0"/>
              </a:rPr>
              <a:t>-пропаганда пожарной безопасности</a:t>
            </a:r>
          </a:p>
          <a:p>
            <a:r>
              <a:rPr lang="ru-RU" dirty="0" smtClean="0">
                <a:solidFill>
                  <a:srgbClr val="FF0000"/>
                </a:solidFill>
                <a:latin typeface="1 Cataneo BT" pitchFamily="82" charset="0"/>
              </a:rPr>
              <a:t>- Проведение бесед, раздача листовок</a:t>
            </a:r>
            <a:br>
              <a:rPr lang="ru-RU" dirty="0" smtClean="0">
                <a:solidFill>
                  <a:srgbClr val="FF0000"/>
                </a:solidFill>
                <a:latin typeface="1 Cataneo BT" pitchFamily="82" charset="0"/>
              </a:rPr>
            </a:br>
            <a:r>
              <a:rPr lang="ru-RU" dirty="0" smtClean="0">
                <a:solidFill>
                  <a:srgbClr val="FF0000"/>
                </a:solidFill>
                <a:latin typeface="1 Cataneo BT" pitchFamily="82" charset="0"/>
              </a:rPr>
              <a:t>- Участие в классных часах  на тему «Безопасные каникулы»</a:t>
            </a:r>
            <a:endParaRPr lang="ru-RU" dirty="0">
              <a:solidFill>
                <a:srgbClr val="FF0000"/>
              </a:solidFill>
              <a:latin typeface="1 Cataneo BT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7529" y="3922022"/>
            <a:ext cx="3115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1 Cataneo BT" pitchFamily="82" charset="0"/>
              </a:rPr>
              <a:t>-проведение интеллектуальных игр на тему пожарной безопасности</a:t>
            </a:r>
          </a:p>
          <a:p>
            <a:r>
              <a:rPr lang="ru-RU" dirty="0" smtClean="0">
                <a:solidFill>
                  <a:srgbClr val="0070C0"/>
                </a:solidFill>
                <a:latin typeface="1 Cataneo BT" pitchFamily="82" charset="0"/>
              </a:rPr>
              <a:t>-выпуск стенгазет</a:t>
            </a:r>
            <a:endParaRPr lang="ru-RU" dirty="0">
              <a:solidFill>
                <a:srgbClr val="0070C0"/>
              </a:solidFill>
              <a:latin typeface="1 Cataneo BT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067" y="3120488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  <a:latin typeface="1 Cataneo BT" pitchFamily="82" charset="0"/>
              </a:rPr>
              <a:t>-изучение средств пожаротушения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  <a:latin typeface="1 Cataneo BT" pitchFamily="82" charset="0"/>
              </a:rPr>
              <a:t>-участие в лекциях и практических занятиях с действующими сотрудниками МЧС</a:t>
            </a:r>
            <a:endParaRPr lang="ru-RU" dirty="0">
              <a:solidFill>
                <a:srgbClr val="7030A0"/>
              </a:solidFill>
              <a:latin typeface="1 Cataneo BT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" y="0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79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81674"/>
            <a:ext cx="4283968" cy="3176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052736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1 Cataneo BT" pitchFamily="82" charset="0"/>
              </a:rPr>
              <a:t>1 марта, в честь Дня Гражданской обороны прошла практическая встреча с инспектором отделения организации службы подготовки и пожаротушения 3 пожарно-спасательного отряда </a:t>
            </a:r>
            <a:r>
              <a:rPr lang="ru-RU" sz="2000" dirty="0" err="1" smtClean="0">
                <a:latin typeface="1 Cataneo BT" pitchFamily="82" charset="0"/>
              </a:rPr>
              <a:t>Гонцовым</a:t>
            </a:r>
            <a:r>
              <a:rPr lang="ru-RU" sz="2000" dirty="0" smtClean="0">
                <a:latin typeface="1 Cataneo BT" pitchFamily="82" charset="0"/>
              </a:rPr>
              <a:t> Никитой </a:t>
            </a:r>
            <a:endParaRPr lang="ru-RU" sz="2000" dirty="0">
              <a:latin typeface="1 Cataneo BT" pitchFamily="82" charset="0"/>
            </a:endParaRPr>
          </a:p>
        </p:txBody>
      </p:sp>
      <p:pic>
        <p:nvPicPr>
          <p:cNvPr id="2051" name="Picture 3" descr="C:\Users\user\Downloads\image-18-04-24-11-2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35597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1" y="-243408"/>
            <a:ext cx="1349971" cy="13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28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1" y="3645024"/>
            <a:ext cx="4283968" cy="3212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698083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1 Cataneo BT" pitchFamily="82" charset="0"/>
              </a:rPr>
              <a:t>Экскурсии в пожарную часть, отрядов пришкольного лагеря «Радуга»</a:t>
            </a:r>
            <a:endParaRPr lang="ru-RU" sz="2400" dirty="0">
              <a:latin typeface="1 Cataneo BT" pitchFamily="82" charset="0"/>
            </a:endParaRPr>
          </a:p>
        </p:txBody>
      </p:sp>
      <p:pic>
        <p:nvPicPr>
          <p:cNvPr id="3075" name="Picture 3" descr="C:\Users\user\Downloads\image-18-04-24-11-3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95222"/>
            <a:ext cx="3968069" cy="59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9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" y="3068328"/>
            <a:ext cx="5329902" cy="3984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913" y="1700808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1 Cataneo BT" pitchFamily="82" charset="0"/>
              </a:rPr>
              <a:t>Практическое занятие для учеников 8 «Г» класса от руководителя дружины </a:t>
            </a:r>
            <a:r>
              <a:rPr lang="ru-RU" sz="2000" dirty="0" err="1" smtClean="0">
                <a:latin typeface="1 Cataneo BT" pitchFamily="82" charset="0"/>
              </a:rPr>
              <a:t>Рычкова.Н.А</a:t>
            </a:r>
            <a:endParaRPr lang="ru-RU" sz="2000" dirty="0">
              <a:latin typeface="1 Cataneo BT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88" y="1958397"/>
            <a:ext cx="3713511" cy="509486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-175275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59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ownloads\image-18-04-24-11-4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r="4331"/>
          <a:stretch/>
        </p:blipFill>
        <p:spPr bwMode="auto">
          <a:xfrm>
            <a:off x="-108520" y="2276871"/>
            <a:ext cx="3256951" cy="47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image-18-04-24-11-50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3637" r="8787" b="8687"/>
          <a:stretch/>
        </p:blipFill>
        <p:spPr bwMode="auto">
          <a:xfrm>
            <a:off x="5940152" y="-195262"/>
            <a:ext cx="3197843" cy="46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image-18-04-24-11-50 (1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3435" b="51716"/>
          <a:stretch/>
        </p:blipFill>
        <p:spPr bwMode="auto">
          <a:xfrm>
            <a:off x="3148431" y="4493468"/>
            <a:ext cx="5995569" cy="25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3046" y="191683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1 Cataneo BT" pitchFamily="82" charset="0"/>
              </a:rPr>
              <a:t>Плановые  учебные эвакуации для профилактики осуществления успешных действия при эвакуации, предотвращению развития пожара</a:t>
            </a:r>
            <a:endParaRPr lang="ru-RU" dirty="0">
              <a:latin typeface="1 Cataneo BT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2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26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183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2024-04-16T11:36:03Z</dcterms:created>
  <dcterms:modified xsi:type="dcterms:W3CDTF">2024-04-19T06:54:18Z</dcterms:modified>
</cp:coreProperties>
</file>